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sldIdLst>
    <p:sldId id="256" r:id="rId2"/>
    <p:sldId id="257" r:id="rId3"/>
    <p:sldId id="261" r:id="rId4"/>
    <p:sldId id="259" r:id="rId5"/>
    <p:sldId id="258" r:id="rId6"/>
    <p:sldId id="262" r:id="rId7"/>
    <p:sldId id="264" r:id="rId8"/>
    <p:sldId id="265" r:id="rId9"/>
    <p:sldId id="266" r:id="rId10"/>
    <p:sldId id="267" r:id="rId11"/>
    <p:sldId id="268" r:id="rId12"/>
    <p:sldId id="269" r:id="rId13"/>
    <p:sldId id="270" r:id="rId14"/>
    <p:sldId id="271" r:id="rId15"/>
    <p:sldId id="273" r:id="rId16"/>
    <p:sldId id="27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CC"/>
    <a:srgbClr val="993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snapToGrid="0">
      <p:cViewPr varScale="1">
        <p:scale>
          <a:sx n="122" d="100"/>
          <a:sy n="122" d="100"/>
        </p:scale>
        <p:origin x="240" y="3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1A9EA-1742-4FC9-8EFC-F03E5EE207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5180517-0EC8-4CA9-A396-1D920BC7EB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3E44561-EF74-44E6-9CE3-540B59F807C1}"/>
              </a:ext>
            </a:extLst>
          </p:cNvPr>
          <p:cNvSpPr>
            <a:spLocks noGrp="1"/>
          </p:cNvSpPr>
          <p:nvPr>
            <p:ph type="dt" sz="half" idx="10"/>
          </p:nvPr>
        </p:nvSpPr>
        <p:spPr/>
        <p:txBody>
          <a:bodyPr/>
          <a:lstStyle/>
          <a:p>
            <a:fld id="{9184DA70-C731-4C70-880D-CCD4705E623C}" type="datetime1">
              <a:rPr lang="en-US" smtClean="0"/>
              <a:t>5/16/23</a:t>
            </a:fld>
            <a:endParaRPr lang="en-US" dirty="0"/>
          </a:p>
        </p:txBody>
      </p:sp>
      <p:sp>
        <p:nvSpPr>
          <p:cNvPr id="5" name="Footer Placeholder 4">
            <a:extLst>
              <a:ext uri="{FF2B5EF4-FFF2-40B4-BE49-F238E27FC236}">
                <a16:creationId xmlns:a16="http://schemas.microsoft.com/office/drawing/2014/main" id="{F02B14BA-D2EF-4D5E-A53C-0EF1B9CF3E5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851C6A6-A5EE-4B41-9375-985D12D3D4B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07226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D1352-E7A6-4992-B84D-28B4E717FB1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9C7E6D5-647A-4273-8CE1-920E838AD5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029C651-37B3-4E5B-9276-11E19146CD62}"/>
              </a:ext>
            </a:extLst>
          </p:cNvPr>
          <p:cNvSpPr>
            <a:spLocks noGrp="1"/>
          </p:cNvSpPr>
          <p:nvPr>
            <p:ph type="dt" sz="half" idx="10"/>
          </p:nvPr>
        </p:nvSpPr>
        <p:spPr/>
        <p:txBody>
          <a:bodyPr/>
          <a:lstStyle/>
          <a:p>
            <a:fld id="{B612A279-0833-481D-8C56-F67FD0AC6C50}" type="datetime1">
              <a:rPr lang="en-US" smtClean="0"/>
              <a:t>5/16/23</a:t>
            </a:fld>
            <a:endParaRPr lang="en-US" dirty="0"/>
          </a:p>
        </p:txBody>
      </p:sp>
      <p:sp>
        <p:nvSpPr>
          <p:cNvPr id="5" name="Footer Placeholder 4">
            <a:extLst>
              <a:ext uri="{FF2B5EF4-FFF2-40B4-BE49-F238E27FC236}">
                <a16:creationId xmlns:a16="http://schemas.microsoft.com/office/drawing/2014/main" id="{1BB3E810-7E08-4400-BA9B-7CB2205C4B0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A47D3E1-715C-4FF8-87AC-147B30ED1B2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07887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9548CA-FE4D-4E85-9F26-B5DC9B350E6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1668457-535A-4034-98F6-B36BF84126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CC6BAE8-6B3A-4F3B-89F1-75CB74F7A67B}"/>
              </a:ext>
            </a:extLst>
          </p:cNvPr>
          <p:cNvSpPr>
            <a:spLocks noGrp="1"/>
          </p:cNvSpPr>
          <p:nvPr>
            <p:ph type="dt" sz="half" idx="10"/>
          </p:nvPr>
        </p:nvSpPr>
        <p:spPr/>
        <p:txBody>
          <a:bodyPr/>
          <a:lstStyle/>
          <a:p>
            <a:fld id="{6587DA83-5663-4C9C-B9AA-0B40A3DAFF81}" type="datetime1">
              <a:rPr lang="en-US" smtClean="0"/>
              <a:t>5/16/23</a:t>
            </a:fld>
            <a:endParaRPr lang="en-US" dirty="0"/>
          </a:p>
        </p:txBody>
      </p:sp>
      <p:sp>
        <p:nvSpPr>
          <p:cNvPr id="5" name="Footer Placeholder 4">
            <a:extLst>
              <a:ext uri="{FF2B5EF4-FFF2-40B4-BE49-F238E27FC236}">
                <a16:creationId xmlns:a16="http://schemas.microsoft.com/office/drawing/2014/main" id="{8306E0F3-76BD-4D88-B355-AA19004EE58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E2414C-C67E-4827-84B8-419A414A480A}"/>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97358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926E1-7794-482A-8CBA-0CFA781E581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07062F1-0526-4F5C-91A6-C14E75810B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F57CBA6-85BB-4C22-A722-96924B552501}"/>
              </a:ext>
            </a:extLst>
          </p:cNvPr>
          <p:cNvSpPr>
            <a:spLocks noGrp="1"/>
          </p:cNvSpPr>
          <p:nvPr>
            <p:ph type="dt" sz="half" idx="10"/>
          </p:nvPr>
        </p:nvSpPr>
        <p:spPr/>
        <p:txBody>
          <a:bodyPr/>
          <a:lstStyle/>
          <a:p>
            <a:fld id="{4BE1D723-8F53-4F53-90B0-1982A396982E}" type="datetime1">
              <a:rPr lang="en-US" smtClean="0"/>
              <a:t>5/16/23</a:t>
            </a:fld>
            <a:endParaRPr lang="en-US" dirty="0"/>
          </a:p>
        </p:txBody>
      </p:sp>
      <p:sp>
        <p:nvSpPr>
          <p:cNvPr id="5" name="Footer Placeholder 4">
            <a:extLst>
              <a:ext uri="{FF2B5EF4-FFF2-40B4-BE49-F238E27FC236}">
                <a16:creationId xmlns:a16="http://schemas.microsoft.com/office/drawing/2014/main" id="{EFB34040-A843-4CFD-8656-A6D1F884A61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0A2D4DE-F71D-4E00-80C7-728A1607F6C6}"/>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32530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34FF4-17E8-41F0-9BBF-10764FC53C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EEE931E-0204-48AB-93FC-918971FB14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3E3198-B979-4529-BFB7-67881D4C418E}"/>
              </a:ext>
            </a:extLst>
          </p:cNvPr>
          <p:cNvSpPr>
            <a:spLocks noGrp="1"/>
          </p:cNvSpPr>
          <p:nvPr>
            <p:ph type="dt" sz="half" idx="10"/>
          </p:nvPr>
        </p:nvSpPr>
        <p:spPr/>
        <p:txBody>
          <a:bodyPr/>
          <a:lstStyle/>
          <a:p>
            <a:fld id="{97669AF7-7BEB-44E4-9852-375E34362B5B}" type="datetime1">
              <a:rPr lang="en-US" smtClean="0"/>
              <a:t>5/16/23</a:t>
            </a:fld>
            <a:endParaRPr lang="en-US" dirty="0"/>
          </a:p>
        </p:txBody>
      </p:sp>
      <p:sp>
        <p:nvSpPr>
          <p:cNvPr id="5" name="Footer Placeholder 4">
            <a:extLst>
              <a:ext uri="{FF2B5EF4-FFF2-40B4-BE49-F238E27FC236}">
                <a16:creationId xmlns:a16="http://schemas.microsoft.com/office/drawing/2014/main" id="{9FE5A050-61FC-4E73-88B0-F5274C3A1BD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7AF1F1B-FC1A-493D-9CB8-07B6E20FF176}"/>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1249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D0A05-E0DE-4AB5-8803-45EA1E74BBD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D9B543F-8D87-4D35-8F06-72397C3F2C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C71A4BB-746F-4A89-BDE3-F0858F520F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739378C-4513-4774-BD11-74514FC915EB}"/>
              </a:ext>
            </a:extLst>
          </p:cNvPr>
          <p:cNvSpPr>
            <a:spLocks noGrp="1"/>
          </p:cNvSpPr>
          <p:nvPr>
            <p:ph type="dt" sz="half" idx="10"/>
          </p:nvPr>
        </p:nvSpPr>
        <p:spPr/>
        <p:txBody>
          <a:bodyPr/>
          <a:lstStyle/>
          <a:p>
            <a:fld id="{BAAAC38D-0552-4C82-B593-E6124DFADBE2}" type="datetime1">
              <a:rPr lang="en-US" smtClean="0"/>
              <a:t>5/16/23</a:t>
            </a:fld>
            <a:endParaRPr lang="en-US" dirty="0"/>
          </a:p>
        </p:txBody>
      </p:sp>
      <p:sp>
        <p:nvSpPr>
          <p:cNvPr id="6" name="Footer Placeholder 5">
            <a:extLst>
              <a:ext uri="{FF2B5EF4-FFF2-40B4-BE49-F238E27FC236}">
                <a16:creationId xmlns:a16="http://schemas.microsoft.com/office/drawing/2014/main" id="{0DF5EE3B-9F6D-478E-AA1F-3977696BA4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BCC2C2F-83EC-4455-83CD-A48FB7FCCA5E}"/>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23542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68230-BB03-4882-992E-75E5FB7EFA5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D6339C5-48ED-4567-8F7C-E4B44AEBF5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AE06FE-DFD6-4335-B22E-6078BA40AE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4B3452E-4F51-40A0-90BD-29317C0115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7CE6E9-9153-483D-9E78-E65EE9881F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D1F753F-E6A3-4A0C-8F6C-1B1A151F9A9E}"/>
              </a:ext>
            </a:extLst>
          </p:cNvPr>
          <p:cNvSpPr>
            <a:spLocks noGrp="1"/>
          </p:cNvSpPr>
          <p:nvPr>
            <p:ph type="dt" sz="half" idx="10"/>
          </p:nvPr>
        </p:nvSpPr>
        <p:spPr/>
        <p:txBody>
          <a:bodyPr/>
          <a:lstStyle/>
          <a:p>
            <a:fld id="{D9DF0F1C-5577-4ACB-BB62-DF8F3C494C7E}" type="datetime1">
              <a:rPr lang="en-US" smtClean="0"/>
              <a:t>5/16/23</a:t>
            </a:fld>
            <a:endParaRPr lang="en-US" dirty="0"/>
          </a:p>
        </p:txBody>
      </p:sp>
      <p:sp>
        <p:nvSpPr>
          <p:cNvPr id="8" name="Footer Placeholder 7">
            <a:extLst>
              <a:ext uri="{FF2B5EF4-FFF2-40B4-BE49-F238E27FC236}">
                <a16:creationId xmlns:a16="http://schemas.microsoft.com/office/drawing/2014/main" id="{BE0CBF31-042F-4F6F-A62D-6FADA3BF8F6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C021781-43AD-4476-88F1-D572CC593801}"/>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88752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816CF-9AC0-4382-8A9A-B69E7C38778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B79971C-A171-479F-BB7B-6D83AC7E1468}"/>
              </a:ext>
            </a:extLst>
          </p:cNvPr>
          <p:cNvSpPr>
            <a:spLocks noGrp="1"/>
          </p:cNvSpPr>
          <p:nvPr>
            <p:ph type="dt" sz="half" idx="10"/>
          </p:nvPr>
        </p:nvSpPr>
        <p:spPr/>
        <p:txBody>
          <a:bodyPr/>
          <a:lstStyle/>
          <a:p>
            <a:fld id="{1775B394-D9F9-4F0C-B15D-605F45CB9E9F}" type="datetime1">
              <a:rPr lang="en-US" smtClean="0"/>
              <a:t>5/16/23</a:t>
            </a:fld>
            <a:endParaRPr lang="en-US" dirty="0"/>
          </a:p>
        </p:txBody>
      </p:sp>
      <p:sp>
        <p:nvSpPr>
          <p:cNvPr id="4" name="Footer Placeholder 3">
            <a:extLst>
              <a:ext uri="{FF2B5EF4-FFF2-40B4-BE49-F238E27FC236}">
                <a16:creationId xmlns:a16="http://schemas.microsoft.com/office/drawing/2014/main" id="{7BDA38F3-EF77-4BB3-B364-9B9929B3FC3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3490BFF-2482-4269-8D30-9AEC954E7A74}"/>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94289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A84663-7A39-4B2D-A8AB-DABF19472523}"/>
              </a:ext>
            </a:extLst>
          </p:cNvPr>
          <p:cNvSpPr>
            <a:spLocks noGrp="1"/>
          </p:cNvSpPr>
          <p:nvPr>
            <p:ph type="dt" sz="half" idx="10"/>
          </p:nvPr>
        </p:nvSpPr>
        <p:spPr/>
        <p:txBody>
          <a:bodyPr/>
          <a:lstStyle/>
          <a:p>
            <a:fld id="{39667345-2558-425A-8533-9BFDBCE15005}" type="datetime1">
              <a:rPr lang="en-US" smtClean="0"/>
              <a:t>5/16/23</a:t>
            </a:fld>
            <a:endParaRPr lang="en-US" dirty="0"/>
          </a:p>
        </p:txBody>
      </p:sp>
      <p:sp>
        <p:nvSpPr>
          <p:cNvPr id="3" name="Footer Placeholder 2">
            <a:extLst>
              <a:ext uri="{FF2B5EF4-FFF2-40B4-BE49-F238E27FC236}">
                <a16:creationId xmlns:a16="http://schemas.microsoft.com/office/drawing/2014/main" id="{F106354D-8388-4073-9987-10B3492DBA3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F44F3FB-D38E-4122-A459-2F37AAEBA3F2}"/>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17685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487D9-9D31-464B-9162-89044154A0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B89463D-AEAD-46C3-9857-78713D81EF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16B86EB-6FCF-4B37-8F91-01201C311C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7097D8-2C2B-4072-B08E-E148C11069CF}"/>
              </a:ext>
            </a:extLst>
          </p:cNvPr>
          <p:cNvSpPr>
            <a:spLocks noGrp="1"/>
          </p:cNvSpPr>
          <p:nvPr>
            <p:ph type="dt" sz="half" idx="10"/>
          </p:nvPr>
        </p:nvSpPr>
        <p:spPr/>
        <p:txBody>
          <a:bodyPr/>
          <a:lstStyle/>
          <a:p>
            <a:fld id="{92BEA474-078D-4E9B-9B14-09A87B19DC46}" type="datetime1">
              <a:rPr lang="en-US" smtClean="0"/>
              <a:t>5/16/23</a:t>
            </a:fld>
            <a:endParaRPr lang="en-US" dirty="0"/>
          </a:p>
        </p:txBody>
      </p:sp>
      <p:sp>
        <p:nvSpPr>
          <p:cNvPr id="6" name="Footer Placeholder 5">
            <a:extLst>
              <a:ext uri="{FF2B5EF4-FFF2-40B4-BE49-F238E27FC236}">
                <a16:creationId xmlns:a16="http://schemas.microsoft.com/office/drawing/2014/main" id="{06ECB05E-6406-435B-A860-921B0B655FE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A806EA4-BBC8-4F73-9496-DC1234ADAC3A}"/>
              </a:ext>
            </a:extLst>
          </p:cNvPr>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453766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E1A17-D411-41FC-9EA2-1285E754D6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28184E8-6413-483C-9BAA-0A2182F807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D5A7CDD-C363-4275-BC8D-BB252BC1D9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E19DA9-11A7-49A4-B43B-E1CC7C71B1C9}"/>
              </a:ext>
            </a:extLst>
          </p:cNvPr>
          <p:cNvSpPr>
            <a:spLocks noGrp="1"/>
          </p:cNvSpPr>
          <p:nvPr>
            <p:ph type="dt" sz="half" idx="10"/>
          </p:nvPr>
        </p:nvSpPr>
        <p:spPr/>
        <p:txBody>
          <a:bodyPr/>
          <a:lstStyle/>
          <a:p>
            <a:fld id="{4907D986-8816-4272-A432-0437A28A9828}" type="datetime1">
              <a:rPr lang="en-US" smtClean="0"/>
              <a:t>5/16/23</a:t>
            </a:fld>
            <a:endParaRPr lang="en-US" dirty="0"/>
          </a:p>
        </p:txBody>
      </p:sp>
      <p:sp>
        <p:nvSpPr>
          <p:cNvPr id="6" name="Footer Placeholder 5">
            <a:extLst>
              <a:ext uri="{FF2B5EF4-FFF2-40B4-BE49-F238E27FC236}">
                <a16:creationId xmlns:a16="http://schemas.microsoft.com/office/drawing/2014/main" id="{B93B2AD4-E17D-40FA-957D-94DAB78E034D}"/>
              </a:ext>
            </a:extLst>
          </p:cNvPr>
          <p:cNvSpPr>
            <a:spLocks noGrp="1"/>
          </p:cNvSpPr>
          <p:nvPr>
            <p:ph type="ftr" sz="quarter" idx="11"/>
          </p:nvPr>
        </p:nvSpPr>
        <p:spPr/>
        <p:txBody>
          <a:bodyPr/>
          <a:lstStyle/>
          <a:p>
            <a:pPr algn="l"/>
            <a:endParaRPr lang="en-US" dirty="0"/>
          </a:p>
        </p:txBody>
      </p:sp>
      <p:sp>
        <p:nvSpPr>
          <p:cNvPr id="7" name="Slide Number Placeholder 6">
            <a:extLst>
              <a:ext uri="{FF2B5EF4-FFF2-40B4-BE49-F238E27FC236}">
                <a16:creationId xmlns:a16="http://schemas.microsoft.com/office/drawing/2014/main" id="{E596277C-802E-42F2-BE0E-F46E253DAAF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4087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FD083D-00C4-4861-BD65-C198816888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258FDE9-96EF-4DDD-A8CF-EEDB868B8B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562F4E3-2B96-4DE2-AC4F-9B0C0B2DBE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D6E202-B606-4609-B914-27C9371A1F6D}" type="datetime1">
              <a:rPr lang="en-US" smtClean="0"/>
              <a:t>5/16/23</a:t>
            </a:fld>
            <a:endParaRPr lang="en-US" dirty="0"/>
          </a:p>
        </p:txBody>
      </p:sp>
      <p:sp>
        <p:nvSpPr>
          <p:cNvPr id="5" name="Footer Placeholder 4">
            <a:extLst>
              <a:ext uri="{FF2B5EF4-FFF2-40B4-BE49-F238E27FC236}">
                <a16:creationId xmlns:a16="http://schemas.microsoft.com/office/drawing/2014/main" id="{700A8194-AA8B-44D8-815A-C5DA8B296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858A9BE-28F8-4A09-8C3F-C3CF7FB4B4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128934063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18.png"/><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3" Type="http://schemas.openxmlformats.org/officeDocument/2006/relationships/hyperlink" Target="http://www.durhamunirugby.com/"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9.wdp"/><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jp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5.wdp"/><Relationship Id="rId3" Type="http://schemas.microsoft.com/office/2007/relationships/hdphoto" Target="../media/hdphoto2.wdp"/><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12.pn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0.png"/><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microsoft.com/office/2007/relationships/hdphoto" Target="../media/hdphoto7.wdp"/><Relationship Id="rId7"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8.wdp"/><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B61E73-BCB8-0971-8F0F-D5B31F7E6C7D}"/>
              </a:ext>
            </a:extLst>
          </p:cNvPr>
          <p:cNvPicPr>
            <a:picLocks noChangeAspect="1"/>
          </p:cNvPicPr>
          <p:nvPr/>
        </p:nvPicPr>
        <p:blipFill>
          <a:blip r:embed="rId2"/>
          <a:stretch>
            <a:fillRect/>
          </a:stretch>
        </p:blipFill>
        <p:spPr>
          <a:xfrm>
            <a:off x="0" y="150116"/>
            <a:ext cx="12192000" cy="6861911"/>
          </a:xfrm>
          <a:prstGeom prst="rect">
            <a:avLst/>
          </a:prstGeom>
        </p:spPr>
      </p:pic>
      <p:sp>
        <p:nvSpPr>
          <p:cNvPr id="6" name="TextBox 5">
            <a:extLst>
              <a:ext uri="{FF2B5EF4-FFF2-40B4-BE49-F238E27FC236}">
                <a16:creationId xmlns:a16="http://schemas.microsoft.com/office/drawing/2014/main" id="{77699E3D-7FC5-4D1C-B573-564CD49D2F1E}"/>
              </a:ext>
            </a:extLst>
          </p:cNvPr>
          <p:cNvSpPr txBox="1"/>
          <p:nvPr/>
        </p:nvSpPr>
        <p:spPr>
          <a:xfrm>
            <a:off x="971342" y="3581072"/>
            <a:ext cx="10249316" cy="769441"/>
          </a:xfrm>
          <a:prstGeom prst="rect">
            <a:avLst/>
          </a:prstGeom>
          <a:noFill/>
        </p:spPr>
        <p:txBody>
          <a:bodyPr wrap="square" rtlCol="0">
            <a:spAutoFit/>
          </a:bodyPr>
          <a:lstStyle/>
          <a:p>
            <a:pPr algn="ctr"/>
            <a:r>
              <a:rPr lang="en-GB" sz="4400" b="1" dirty="0">
                <a:solidFill>
                  <a:schemeClr val="bg1"/>
                </a:solidFill>
                <a:latin typeface="Abadi" panose="020B0604020104020204" pitchFamily="34" charset="0"/>
              </a:rPr>
              <a:t>Durham University Rugby Football Club </a:t>
            </a:r>
          </a:p>
        </p:txBody>
      </p:sp>
      <p:sp>
        <p:nvSpPr>
          <p:cNvPr id="7" name="TextBox 6">
            <a:extLst>
              <a:ext uri="{FF2B5EF4-FFF2-40B4-BE49-F238E27FC236}">
                <a16:creationId xmlns:a16="http://schemas.microsoft.com/office/drawing/2014/main" id="{EF1D4B04-F590-4F22-A7A9-ABE93C808C8F}"/>
              </a:ext>
            </a:extLst>
          </p:cNvPr>
          <p:cNvSpPr txBox="1"/>
          <p:nvPr/>
        </p:nvSpPr>
        <p:spPr>
          <a:xfrm>
            <a:off x="2932386" y="4464558"/>
            <a:ext cx="6514049" cy="954107"/>
          </a:xfrm>
          <a:prstGeom prst="rect">
            <a:avLst/>
          </a:prstGeom>
          <a:noFill/>
        </p:spPr>
        <p:txBody>
          <a:bodyPr wrap="square" rtlCol="0">
            <a:spAutoFit/>
          </a:bodyPr>
          <a:lstStyle/>
          <a:p>
            <a:pPr algn="ctr"/>
            <a:r>
              <a:rPr lang="en-GB" sz="2800" b="1" dirty="0">
                <a:solidFill>
                  <a:schemeClr val="bg1"/>
                </a:solidFill>
                <a:latin typeface="Abadi" panose="020B0604020104020204" pitchFamily="34" charset="0"/>
              </a:rPr>
              <a:t>Corporate Sponsorship Brochure</a:t>
            </a:r>
          </a:p>
          <a:p>
            <a:pPr algn="ctr"/>
            <a:r>
              <a:rPr lang="en-GB" sz="2800" b="1" dirty="0">
                <a:solidFill>
                  <a:schemeClr val="bg1"/>
                </a:solidFill>
                <a:latin typeface="Abadi" panose="020B0604020104020204" pitchFamily="34" charset="0"/>
              </a:rPr>
              <a:t>2023/24 Season</a:t>
            </a:r>
          </a:p>
        </p:txBody>
      </p:sp>
      <p:pic>
        <p:nvPicPr>
          <p:cNvPr id="9" name="Picture 8">
            <a:extLst>
              <a:ext uri="{FF2B5EF4-FFF2-40B4-BE49-F238E27FC236}">
                <a16:creationId xmlns:a16="http://schemas.microsoft.com/office/drawing/2014/main" id="{CB26D4D9-630D-4FE7-8C63-E5F645734C96}"/>
              </a:ext>
            </a:extLst>
          </p:cNvPr>
          <p:cNvPicPr/>
          <p:nvPr/>
        </p:nvPicPr>
        <p:blipFill>
          <a:blip r:embed="rId3" cstate="print">
            <a:extLst>
              <a:ext uri="{BEBA8EAE-BF5A-486C-A8C5-ECC9F3942E4B}">
                <a14:imgProps xmlns:a14="http://schemas.microsoft.com/office/drawing/2010/main">
                  <a14:imgLayer r:embed="rId4">
                    <a14:imgEffect>
                      <a14:backgroundRemoval t="2285" b="96781" l="1200" r="98000">
                        <a14:foregroundMark x1="41333" y1="16303" x2="41333" y2="16303"/>
                        <a14:foregroundMark x1="56267" y1="18276" x2="56267" y2="18276"/>
                        <a14:foregroundMark x1="59067" y1="42887" x2="59067" y2="42887"/>
                        <a14:foregroundMark x1="49467" y1="72170" x2="49467" y2="72170"/>
                        <a14:foregroundMark x1="48133" y1="70924" x2="48133" y2="70924"/>
                        <a14:foregroundMark x1="48133" y1="67290" x2="48133" y2="67290"/>
                        <a14:foregroundMark x1="52533" y1="96781" x2="52533" y2="96781"/>
                        <a14:foregroundMark x1="26667" y1="2908" x2="26667" y2="2908"/>
                        <a14:foregroundMark x1="26667" y1="2908" x2="26667" y2="2908"/>
                        <a14:foregroundMark x1="24800" y1="3842" x2="24800" y2="3842"/>
                        <a14:foregroundMark x1="7467" y1="3323" x2="7467" y2="3323"/>
                        <a14:foregroundMark x1="91333" y1="24299" x2="91333" y2="24299"/>
                        <a14:foregroundMark x1="95333" y1="39979" x2="95333" y2="39979"/>
                        <a14:foregroundMark x1="88267" y1="55867" x2="88267" y2="55867"/>
                        <a14:foregroundMark x1="22667" y1="63344" x2="22667" y2="63344"/>
                        <a14:foregroundMark x1="12000" y1="49637" x2="12000" y2="49637"/>
                        <a14:foregroundMark x1="7733" y1="37799" x2="4933" y2="13499"/>
                        <a14:foregroundMark x1="4933" y1="13499" x2="15200" y2="3323"/>
                        <a14:foregroundMark x1="13600" y1="53063" x2="28133" y2="67497"/>
                        <a14:foregroundMark x1="79200" y1="64278" x2="95733" y2="26064"/>
                        <a14:foregroundMark x1="1200" y1="2388" x2="4933" y2="9657"/>
                        <a14:foregroundMark x1="6800" y1="3427" x2="29333" y2="2596"/>
                        <a14:foregroundMark x1="8933" y1="36864" x2="7200" y2="38525"/>
                        <a14:foregroundMark x1="7467" y1="37383" x2="17067" y2="55659"/>
                        <a14:foregroundMark x1="80133" y1="65109" x2="88533" y2="52129"/>
                        <a14:foregroundMark x1="89333" y1="53063" x2="94400" y2="40083"/>
                        <a14:foregroundMark x1="94400" y1="40083" x2="98000" y2="16199"/>
                      </a14:backgroundRemoval>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9978598" y="326825"/>
            <a:ext cx="1242060" cy="1493520"/>
          </a:xfrm>
          <a:prstGeom prst="rect">
            <a:avLst/>
          </a:prstGeom>
        </p:spPr>
      </p:pic>
      <p:pic>
        <p:nvPicPr>
          <p:cNvPr id="10" name="Picture 9" descr="A close up of a sign&#10;&#10;Description automatically generated">
            <a:extLst>
              <a:ext uri="{FF2B5EF4-FFF2-40B4-BE49-F238E27FC236}">
                <a16:creationId xmlns:a16="http://schemas.microsoft.com/office/drawing/2014/main" id="{122EB180-252F-4686-B23F-37524BB086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1885" y="5824713"/>
            <a:ext cx="908230" cy="954107"/>
          </a:xfrm>
          <a:prstGeom prst="rect">
            <a:avLst/>
          </a:prstGeom>
        </p:spPr>
      </p:pic>
      <p:pic>
        <p:nvPicPr>
          <p:cNvPr id="8" name="Picture 7">
            <a:extLst>
              <a:ext uri="{FF2B5EF4-FFF2-40B4-BE49-F238E27FC236}">
                <a16:creationId xmlns:a16="http://schemas.microsoft.com/office/drawing/2014/main" id="{33EB424A-E75D-3B44-9220-19B50FC76DB8}"/>
              </a:ext>
            </a:extLst>
          </p:cNvPr>
          <p:cNvPicPr/>
          <p:nvPr/>
        </p:nvPicPr>
        <p:blipFill>
          <a:blip r:embed="rId3" cstate="print">
            <a:extLst>
              <a:ext uri="{BEBA8EAE-BF5A-486C-A8C5-ECC9F3942E4B}">
                <a14:imgProps xmlns:a14="http://schemas.microsoft.com/office/drawing/2010/main">
                  <a14:imgLayer r:embed="rId4">
                    <a14:imgEffect>
                      <a14:backgroundRemoval t="2285" b="96781" l="1200" r="98000">
                        <a14:foregroundMark x1="41333" y1="16303" x2="41333" y2="16303"/>
                        <a14:foregroundMark x1="56267" y1="18276" x2="56267" y2="18276"/>
                        <a14:foregroundMark x1="59067" y1="42887" x2="59067" y2="42887"/>
                        <a14:foregroundMark x1="49467" y1="72170" x2="49467" y2="72170"/>
                        <a14:foregroundMark x1="48133" y1="70924" x2="48133" y2="70924"/>
                        <a14:foregroundMark x1="48133" y1="67290" x2="48133" y2="67290"/>
                        <a14:foregroundMark x1="52533" y1="96781" x2="52533" y2="96781"/>
                        <a14:foregroundMark x1="26667" y1="2908" x2="26667" y2="2908"/>
                        <a14:foregroundMark x1="26667" y1="2908" x2="26667" y2="2908"/>
                        <a14:foregroundMark x1="24800" y1="3842" x2="24800" y2="3842"/>
                        <a14:foregroundMark x1="7467" y1="3323" x2="7467" y2="3323"/>
                        <a14:foregroundMark x1="91333" y1="24299" x2="91333" y2="24299"/>
                        <a14:foregroundMark x1="95333" y1="39979" x2="95333" y2="39979"/>
                        <a14:foregroundMark x1="88267" y1="55867" x2="88267" y2="55867"/>
                        <a14:foregroundMark x1="22667" y1="63344" x2="22667" y2="63344"/>
                        <a14:foregroundMark x1="12000" y1="49637" x2="12000" y2="49637"/>
                        <a14:foregroundMark x1="7733" y1="37799" x2="4933" y2="13499"/>
                        <a14:foregroundMark x1="4933" y1="13499" x2="15200" y2="3323"/>
                        <a14:foregroundMark x1="13600" y1="53063" x2="28133" y2="67497"/>
                        <a14:foregroundMark x1="79200" y1="64278" x2="95733" y2="26064"/>
                        <a14:foregroundMark x1="1200" y1="2388" x2="4933" y2="9657"/>
                        <a14:foregroundMark x1="6800" y1="3427" x2="29333" y2="2596"/>
                        <a14:foregroundMark x1="8933" y1="36864" x2="7200" y2="38525"/>
                        <a14:foregroundMark x1="7467" y1="37383" x2="17067" y2="55659"/>
                        <a14:foregroundMark x1="80133" y1="65109" x2="88533" y2="52129"/>
                        <a14:foregroundMark x1="89333" y1="53063" x2="94400" y2="40083"/>
                        <a14:foregroundMark x1="94400" y1="40083" x2="98000" y2="16199"/>
                      </a14:backgroundRemoval>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451226" y="426288"/>
            <a:ext cx="1242060" cy="1373399"/>
          </a:xfrm>
          <a:prstGeom prst="rect">
            <a:avLst/>
          </a:prstGeom>
        </p:spPr>
      </p:pic>
    </p:spTree>
    <p:extLst>
      <p:ext uri="{BB962C8B-B14F-4D97-AF65-F5344CB8AC3E}">
        <p14:creationId xmlns:p14="http://schemas.microsoft.com/office/powerpoint/2010/main" val="2009741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4E96C7-4EBA-43BD-AF9A-E7A371D30C77}"/>
              </a:ext>
            </a:extLst>
          </p:cNvPr>
          <p:cNvSpPr/>
          <p:nvPr/>
        </p:nvSpPr>
        <p:spPr>
          <a:xfrm>
            <a:off x="391886" y="382182"/>
            <a:ext cx="11443063" cy="6044744"/>
          </a:xfrm>
          <a:prstGeom prst="rect">
            <a:avLst/>
          </a:prstGeom>
          <a:noFill/>
          <a:ln w="76200">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4BC30D86-19CA-4BD6-8B73-469779714EC2}"/>
              </a:ext>
            </a:extLst>
          </p:cNvPr>
          <p:cNvSpPr txBox="1"/>
          <p:nvPr/>
        </p:nvSpPr>
        <p:spPr>
          <a:xfrm>
            <a:off x="873760" y="680720"/>
            <a:ext cx="6634480" cy="707886"/>
          </a:xfrm>
          <a:prstGeom prst="rect">
            <a:avLst/>
          </a:prstGeom>
          <a:noFill/>
        </p:spPr>
        <p:txBody>
          <a:bodyPr wrap="square" rtlCol="0">
            <a:spAutoFit/>
          </a:bodyPr>
          <a:lstStyle/>
          <a:p>
            <a:r>
              <a:rPr lang="en-GB" sz="4000" b="1" dirty="0">
                <a:solidFill>
                  <a:srgbClr val="9900CC"/>
                </a:solidFill>
              </a:rPr>
              <a:t>MATCH BALL SPONSORSHIP</a:t>
            </a:r>
          </a:p>
        </p:txBody>
      </p:sp>
      <p:grpSp>
        <p:nvGrpSpPr>
          <p:cNvPr id="11" name="Group 10">
            <a:extLst>
              <a:ext uri="{FF2B5EF4-FFF2-40B4-BE49-F238E27FC236}">
                <a16:creationId xmlns:a16="http://schemas.microsoft.com/office/drawing/2014/main" id="{4B634D7D-BC06-4C4F-A85A-25F299995E36}"/>
              </a:ext>
            </a:extLst>
          </p:cNvPr>
          <p:cNvGrpSpPr/>
          <p:nvPr/>
        </p:nvGrpSpPr>
        <p:grpSpPr>
          <a:xfrm>
            <a:off x="9250680" y="3731015"/>
            <a:ext cx="2311448" cy="2299671"/>
            <a:chOff x="8309135" y="3731015"/>
            <a:chExt cx="2475753" cy="2500576"/>
          </a:xfrm>
        </p:grpSpPr>
        <p:pic>
          <p:nvPicPr>
            <p:cNvPr id="9" name="Picture 8">
              <a:extLst>
                <a:ext uri="{FF2B5EF4-FFF2-40B4-BE49-F238E27FC236}">
                  <a16:creationId xmlns:a16="http://schemas.microsoft.com/office/drawing/2014/main" id="{7E67F2B3-B29F-4713-B605-A5971E4FFE99}"/>
                </a:ext>
              </a:extLst>
            </p:cNvPr>
            <p:cNvPicPr>
              <a:picLocks noChangeAspect="1"/>
            </p:cNvPicPr>
            <p:nvPr/>
          </p:nvPicPr>
          <p:blipFill rotWithShape="1">
            <a:blip r:embed="rId2"/>
            <a:srcRect l="38595" t="21280" r="23670" b="8290"/>
            <a:stretch/>
          </p:blipFill>
          <p:spPr>
            <a:xfrm>
              <a:off x="8309135" y="3731015"/>
              <a:ext cx="2475753" cy="2500576"/>
            </a:xfrm>
            <a:prstGeom prst="rect">
              <a:avLst/>
            </a:prstGeom>
            <a:ln w="38100">
              <a:solidFill>
                <a:schemeClr val="tx1"/>
              </a:solidFill>
            </a:ln>
          </p:spPr>
        </p:pic>
        <p:sp>
          <p:nvSpPr>
            <p:cNvPr id="10" name="TextBox 9">
              <a:extLst>
                <a:ext uri="{FF2B5EF4-FFF2-40B4-BE49-F238E27FC236}">
                  <a16:creationId xmlns:a16="http://schemas.microsoft.com/office/drawing/2014/main" id="{EF0995BE-B3AD-4566-BCEA-1096FBB87C80}"/>
                </a:ext>
              </a:extLst>
            </p:cNvPr>
            <p:cNvSpPr txBox="1"/>
            <p:nvPr/>
          </p:nvSpPr>
          <p:spPr>
            <a:xfrm>
              <a:off x="8507730" y="5745480"/>
              <a:ext cx="2038350" cy="369332"/>
            </a:xfrm>
            <a:prstGeom prst="rect">
              <a:avLst/>
            </a:prstGeom>
            <a:solidFill>
              <a:schemeClr val="bg1"/>
            </a:solidFill>
          </p:spPr>
          <p:txBody>
            <a:bodyPr wrap="square" rtlCol="0">
              <a:spAutoFit/>
            </a:bodyPr>
            <a:lstStyle/>
            <a:p>
              <a:r>
                <a:rPr lang="en-GB" b="1" dirty="0"/>
                <a:t>SPONSORED BY…</a:t>
              </a:r>
            </a:p>
          </p:txBody>
        </p:sp>
      </p:grpSp>
      <p:sp>
        <p:nvSpPr>
          <p:cNvPr id="13" name="TextBox 12">
            <a:extLst>
              <a:ext uri="{FF2B5EF4-FFF2-40B4-BE49-F238E27FC236}">
                <a16:creationId xmlns:a16="http://schemas.microsoft.com/office/drawing/2014/main" id="{29A1AF79-CA52-4611-BE95-354814F76F8A}"/>
              </a:ext>
            </a:extLst>
          </p:cNvPr>
          <p:cNvSpPr txBox="1"/>
          <p:nvPr/>
        </p:nvSpPr>
        <p:spPr>
          <a:xfrm>
            <a:off x="1413994" y="1828625"/>
            <a:ext cx="5184926" cy="4401205"/>
          </a:xfrm>
          <a:prstGeom prst="rect">
            <a:avLst/>
          </a:prstGeom>
          <a:noFill/>
        </p:spPr>
        <p:txBody>
          <a:bodyPr wrap="square" rtlCol="0">
            <a:spAutoFit/>
          </a:bodyPr>
          <a:lstStyle/>
          <a:p>
            <a:r>
              <a:rPr lang="en-GB" sz="2000" dirty="0"/>
              <a:t>Opportunity to provide your own </a:t>
            </a:r>
            <a:r>
              <a:rPr lang="en-GB" sz="2000" b="1" dirty="0"/>
              <a:t>pop up displays, banners and marketing materials</a:t>
            </a:r>
            <a:r>
              <a:rPr lang="en-GB" sz="2000" dirty="0"/>
              <a:t> at Hollow Drift</a:t>
            </a:r>
          </a:p>
          <a:p>
            <a:endParaRPr lang="en-GB" sz="2000" dirty="0"/>
          </a:p>
          <a:p>
            <a:r>
              <a:rPr lang="en-GB" sz="2000" dirty="0"/>
              <a:t>Sponsor </a:t>
            </a:r>
            <a:r>
              <a:rPr lang="en-GB" sz="2000" b="1" dirty="0"/>
              <a:t>recognition over the PA</a:t>
            </a:r>
          </a:p>
          <a:p>
            <a:endParaRPr lang="en-GB" sz="2000" dirty="0"/>
          </a:p>
          <a:p>
            <a:r>
              <a:rPr lang="en-GB" sz="2000" dirty="0"/>
              <a:t>Sponsor recognition on the </a:t>
            </a:r>
            <a:r>
              <a:rPr lang="en-GB" sz="2000" b="1" dirty="0"/>
              <a:t>Match Day team sheet </a:t>
            </a:r>
          </a:p>
          <a:p>
            <a:endParaRPr lang="en-GB" sz="2000" dirty="0"/>
          </a:p>
          <a:p>
            <a:r>
              <a:rPr lang="en-GB" sz="2000" dirty="0"/>
              <a:t>Present </a:t>
            </a:r>
            <a:r>
              <a:rPr lang="en-GB" sz="2000" b="1" dirty="0"/>
              <a:t>Man of the Match awards</a:t>
            </a:r>
          </a:p>
          <a:p>
            <a:endParaRPr lang="en-GB" sz="2000" b="1" dirty="0"/>
          </a:p>
          <a:p>
            <a:endParaRPr lang="en-GB" sz="2000" b="1" dirty="0"/>
          </a:p>
          <a:p>
            <a:endParaRPr lang="en-GB" sz="2000" dirty="0"/>
          </a:p>
          <a:p>
            <a:r>
              <a:rPr lang="en-GB" sz="2000" b="1" dirty="0"/>
              <a:t>COST</a:t>
            </a:r>
            <a:r>
              <a:rPr lang="en-GB" sz="2000" dirty="0"/>
              <a:t>: £200 per match </a:t>
            </a:r>
          </a:p>
        </p:txBody>
      </p:sp>
      <p:pic>
        <p:nvPicPr>
          <p:cNvPr id="15" name="Picture 14" descr="A close up of a sign&#10;&#10;Description automatically generated">
            <a:extLst>
              <a:ext uri="{FF2B5EF4-FFF2-40B4-BE49-F238E27FC236}">
                <a16:creationId xmlns:a16="http://schemas.microsoft.com/office/drawing/2014/main" id="{D4CAC81F-E687-4B82-882A-BED187BBB6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680" y="1809229"/>
            <a:ext cx="454193" cy="477136"/>
          </a:xfrm>
          <a:prstGeom prst="rect">
            <a:avLst/>
          </a:prstGeom>
        </p:spPr>
      </p:pic>
      <p:pic>
        <p:nvPicPr>
          <p:cNvPr id="16" name="Picture 15" descr="A close up of a sign&#10;&#10;Description automatically generated">
            <a:extLst>
              <a:ext uri="{FF2B5EF4-FFF2-40B4-BE49-F238E27FC236}">
                <a16:creationId xmlns:a16="http://schemas.microsoft.com/office/drawing/2014/main" id="{1E3C6827-6478-4AE3-B7D8-A1623D91C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157" y="3055222"/>
            <a:ext cx="454193" cy="477136"/>
          </a:xfrm>
          <a:prstGeom prst="rect">
            <a:avLst/>
          </a:prstGeom>
        </p:spPr>
      </p:pic>
      <p:pic>
        <p:nvPicPr>
          <p:cNvPr id="17" name="Picture 16" descr="A close up of a sign&#10;&#10;Description automatically generated">
            <a:extLst>
              <a:ext uri="{FF2B5EF4-FFF2-40B4-BE49-F238E27FC236}">
                <a16:creationId xmlns:a16="http://schemas.microsoft.com/office/drawing/2014/main" id="{564BE9AD-A55F-4957-980F-2C71218B5F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678" y="3604747"/>
            <a:ext cx="454193" cy="477136"/>
          </a:xfrm>
          <a:prstGeom prst="rect">
            <a:avLst/>
          </a:prstGeom>
        </p:spPr>
      </p:pic>
      <p:pic>
        <p:nvPicPr>
          <p:cNvPr id="18" name="Picture 17" descr="A close up of a sign&#10;&#10;Description automatically generated">
            <a:extLst>
              <a:ext uri="{FF2B5EF4-FFF2-40B4-BE49-F238E27FC236}">
                <a16:creationId xmlns:a16="http://schemas.microsoft.com/office/drawing/2014/main" id="{CDE2D6AB-7681-47EA-834D-3811B110E4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678" y="4502506"/>
            <a:ext cx="454193" cy="477136"/>
          </a:xfrm>
          <a:prstGeom prst="rect">
            <a:avLst/>
          </a:prstGeom>
        </p:spPr>
      </p:pic>
      <p:pic>
        <p:nvPicPr>
          <p:cNvPr id="19" name="Picture 18" descr="A group of people playing football on a field&#10;&#10;Description automatically generated">
            <a:extLst>
              <a:ext uri="{FF2B5EF4-FFF2-40B4-BE49-F238E27FC236}">
                <a16:creationId xmlns:a16="http://schemas.microsoft.com/office/drawing/2014/main" id="{F6142357-28FD-4BBC-8946-302B70A08C40}"/>
              </a:ext>
            </a:extLst>
          </p:cNvPr>
          <p:cNvPicPr>
            <a:picLocks noChangeAspect="1"/>
          </p:cNvPicPr>
          <p:nvPr/>
        </p:nvPicPr>
        <p:blipFill rotWithShape="1">
          <a:blip r:embed="rId4">
            <a:extLst>
              <a:ext uri="{28A0092B-C50C-407E-A947-70E740481C1C}">
                <a14:useLocalDpi xmlns:a14="http://schemas.microsoft.com/office/drawing/2010/main" val="0"/>
              </a:ext>
            </a:extLst>
          </a:blip>
          <a:srcRect l="18752" t="17044" r="28845" b="35842"/>
          <a:stretch/>
        </p:blipFill>
        <p:spPr>
          <a:xfrm>
            <a:off x="6631841" y="476459"/>
            <a:ext cx="4930287" cy="2954307"/>
          </a:xfrm>
          <a:prstGeom prst="ellipse">
            <a:avLst/>
          </a:prstGeom>
        </p:spPr>
      </p:pic>
      <p:pic>
        <p:nvPicPr>
          <p:cNvPr id="14" name="Picture 13">
            <a:extLst>
              <a:ext uri="{FF2B5EF4-FFF2-40B4-BE49-F238E27FC236}">
                <a16:creationId xmlns:a16="http://schemas.microsoft.com/office/drawing/2014/main" id="{3A937248-DFAE-441E-83EA-8490C0207C0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987" b="90523" l="9804" r="89706">
                        <a14:foregroundMark x1="45915" y1="14869" x2="50980" y2="43954"/>
                        <a14:foregroundMark x1="50980" y1="43954" x2="55392" y2="50490"/>
                        <a14:foregroundMark x1="24837" y1="35458" x2="20752" y2="61601"/>
                        <a14:foregroundMark x1="20752" y1="61601" x2="29575" y2="65196"/>
                        <a14:foregroundMark x1="29575" y1="65196" x2="53431" y2="58333"/>
                        <a14:foregroundMark x1="53431" y1="58333" x2="68301" y2="48039"/>
                        <a14:foregroundMark x1="68301" y1="48039" x2="76634" y2="30392"/>
                        <a14:foregroundMark x1="76634" y1="30392" x2="72386" y2="21732"/>
                        <a14:foregroundMark x1="72386" y1="21732" x2="64706" y2="16503"/>
                        <a14:foregroundMark x1="64706" y1="16503" x2="51634" y2="15196"/>
                        <a14:foregroundMark x1="59804" y1="10458" x2="50654" y2="16667"/>
                        <a14:foregroundMark x1="50654" y1="16667" x2="41340" y2="28105"/>
                        <a14:foregroundMark x1="41340" y1="28105" x2="40523" y2="36928"/>
                        <a14:foregroundMark x1="40523" y1="36928" x2="51471" y2="42320"/>
                        <a14:foregroundMark x1="51471" y1="42320" x2="61765" y2="35294"/>
                        <a14:foregroundMark x1="61765" y1="35294" x2="66503" y2="25980"/>
                        <a14:foregroundMark x1="66503" y1="25980" x2="61111" y2="23203"/>
                        <a14:foregroundMark x1="35294" y1="27778" x2="30392" y2="50817"/>
                        <a14:foregroundMark x1="30392" y1="50817" x2="35948" y2="58660"/>
                        <a14:foregroundMark x1="35948" y1="58660" x2="48203" y2="53431"/>
                        <a14:foregroundMark x1="48203" y1="53431" x2="52288" y2="46078"/>
                        <a14:foregroundMark x1="52288" y1="46078" x2="45915" y2="42810"/>
                        <a14:foregroundMark x1="73693" y1="33170" x2="73856" y2="42974"/>
                        <a14:foregroundMark x1="73856" y1="42974" x2="69935" y2="50490"/>
                        <a14:foregroundMark x1="69935" y1="50490" x2="61765" y2="55882"/>
                        <a14:foregroundMark x1="61765" y1="55882" x2="54085" y2="66667"/>
                        <a14:foregroundMark x1="77124" y1="33170" x2="82680" y2="41667"/>
                        <a14:foregroundMark x1="30392" y1="85948" x2="51471" y2="90850"/>
                        <a14:foregroundMark x1="51471" y1="90850" x2="59641" y2="90686"/>
                        <a14:foregroundMark x1="59641" y1="90686" x2="51961" y2="86275"/>
                        <a14:foregroundMark x1="51961" y1="86275" x2="36111" y2="87418"/>
                        <a14:foregroundMark x1="27451" y1="39542" x2="22059" y2="47222"/>
                        <a14:foregroundMark x1="22059" y1="47222" x2="19118" y2="55556"/>
                        <a14:foregroundMark x1="19118" y1="55556" x2="21569" y2="63399"/>
                        <a14:foregroundMark x1="21569" y1="63399" x2="29575" y2="66503"/>
                        <a14:foregroundMark x1="29575" y1="66503" x2="33824" y2="66503"/>
                        <a14:foregroundMark x1="58007" y1="10948" x2="58007" y2="10948"/>
                        <a14:foregroundMark x1="58007" y1="10948" x2="66176" y2="8987"/>
                        <a14:foregroundMark x1="66176" y1="8987" x2="70752" y2="9150"/>
                      </a14:backgroundRemoval>
                    </a14:imgEffect>
                  </a14:imgLayer>
                </a14:imgProps>
              </a:ext>
            </a:extLst>
          </a:blip>
          <a:srcRect l="12944" t="6180" r="12035" b="19935"/>
          <a:stretch/>
        </p:blipFill>
        <p:spPr>
          <a:xfrm>
            <a:off x="6417011" y="3816626"/>
            <a:ext cx="2560848" cy="2030964"/>
          </a:xfrm>
          <a:prstGeom prst="rect">
            <a:avLst/>
          </a:prstGeom>
        </p:spPr>
      </p:pic>
    </p:spTree>
    <p:extLst>
      <p:ext uri="{BB962C8B-B14F-4D97-AF65-F5344CB8AC3E}">
        <p14:creationId xmlns:p14="http://schemas.microsoft.com/office/powerpoint/2010/main" val="17588991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E6FD52-9C20-4B5E-8CD1-E2ED356A7759}"/>
              </a:ext>
            </a:extLst>
          </p:cNvPr>
          <p:cNvSpPr/>
          <p:nvPr/>
        </p:nvSpPr>
        <p:spPr>
          <a:xfrm>
            <a:off x="391886" y="382182"/>
            <a:ext cx="11443063" cy="6044744"/>
          </a:xfrm>
          <a:prstGeom prst="rect">
            <a:avLst/>
          </a:prstGeom>
          <a:noFill/>
          <a:ln w="76200">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39B5FB97-D3E5-4C36-BA94-9EA97846758D}"/>
              </a:ext>
            </a:extLst>
          </p:cNvPr>
          <p:cNvSpPr txBox="1"/>
          <p:nvPr/>
        </p:nvSpPr>
        <p:spPr>
          <a:xfrm>
            <a:off x="4123465" y="353798"/>
            <a:ext cx="7076661" cy="707886"/>
          </a:xfrm>
          <a:prstGeom prst="rect">
            <a:avLst/>
          </a:prstGeom>
          <a:noFill/>
        </p:spPr>
        <p:txBody>
          <a:bodyPr wrap="square" rtlCol="0">
            <a:spAutoFit/>
          </a:bodyPr>
          <a:lstStyle/>
          <a:p>
            <a:r>
              <a:rPr lang="en-GB" sz="4000" b="1" dirty="0">
                <a:solidFill>
                  <a:srgbClr val="9900CC"/>
                </a:solidFill>
              </a:rPr>
              <a:t>PLAYER SPONSOR</a:t>
            </a:r>
          </a:p>
        </p:txBody>
      </p:sp>
      <p:pic>
        <p:nvPicPr>
          <p:cNvPr id="21" name="Picture 20" descr="A close up of a sign&#10;&#10;Description automatically generated">
            <a:extLst>
              <a:ext uri="{FF2B5EF4-FFF2-40B4-BE49-F238E27FC236}">
                <a16:creationId xmlns:a16="http://schemas.microsoft.com/office/drawing/2014/main" id="{E629E453-2658-4147-B28D-03FA6430B8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115" y="2246644"/>
            <a:ext cx="454193" cy="477136"/>
          </a:xfrm>
          <a:prstGeom prst="rect">
            <a:avLst/>
          </a:prstGeom>
        </p:spPr>
      </p:pic>
      <p:sp>
        <p:nvSpPr>
          <p:cNvPr id="19" name="TextBox 18">
            <a:extLst>
              <a:ext uri="{FF2B5EF4-FFF2-40B4-BE49-F238E27FC236}">
                <a16:creationId xmlns:a16="http://schemas.microsoft.com/office/drawing/2014/main" id="{0FB50E1B-C2C7-4A36-8034-29DFDF909A8A}"/>
              </a:ext>
            </a:extLst>
          </p:cNvPr>
          <p:cNvSpPr txBox="1"/>
          <p:nvPr/>
        </p:nvSpPr>
        <p:spPr>
          <a:xfrm>
            <a:off x="1107308" y="888838"/>
            <a:ext cx="5363241" cy="5663089"/>
          </a:xfrm>
          <a:prstGeom prst="rect">
            <a:avLst/>
          </a:prstGeom>
          <a:noFill/>
        </p:spPr>
        <p:txBody>
          <a:bodyPr wrap="square" rtlCol="0">
            <a:spAutoFit/>
          </a:bodyPr>
          <a:lstStyle/>
          <a:p>
            <a:endParaRPr lang="en-GB" dirty="0"/>
          </a:p>
          <a:p>
            <a:r>
              <a:rPr lang="en-GB" dirty="0"/>
              <a:t>Sponsor an individual player across our playing squad for the whole 2023/24 season:</a:t>
            </a:r>
          </a:p>
          <a:p>
            <a:endParaRPr lang="en-GB" dirty="0"/>
          </a:p>
          <a:p>
            <a:r>
              <a:rPr lang="en-GB" dirty="0"/>
              <a:t>Sponsors name and logo displayed on our Players Page on our </a:t>
            </a:r>
            <a:r>
              <a:rPr lang="en-GB" b="1" dirty="0"/>
              <a:t>website</a:t>
            </a:r>
            <a:r>
              <a:rPr lang="en-GB" dirty="0"/>
              <a:t>: </a:t>
            </a:r>
            <a:r>
              <a:rPr lang="en-GB" dirty="0">
                <a:hlinkClick r:id="rId3"/>
              </a:rPr>
              <a:t>www.durhamunirugby.com</a:t>
            </a:r>
            <a:r>
              <a:rPr lang="en-GB" dirty="0"/>
              <a:t>, along with information about the company</a:t>
            </a:r>
          </a:p>
          <a:p>
            <a:endParaRPr lang="en-GB" dirty="0"/>
          </a:p>
          <a:p>
            <a:r>
              <a:rPr lang="en-GB" dirty="0"/>
              <a:t>Sponsors logo displayed on </a:t>
            </a:r>
            <a:r>
              <a:rPr lang="en-GB" b="1" dirty="0"/>
              <a:t>Team Announcement Videos, </a:t>
            </a:r>
            <a:r>
              <a:rPr lang="en-GB" dirty="0"/>
              <a:t>with social media followers accumulating to over 11,500 – and overall impressions far far higher.</a:t>
            </a:r>
            <a:endParaRPr lang="en-GB" b="1" dirty="0"/>
          </a:p>
          <a:p>
            <a:endParaRPr lang="en-GB" dirty="0"/>
          </a:p>
          <a:p>
            <a:r>
              <a:rPr lang="en-GB" dirty="0"/>
              <a:t>Sponsors name and logo in weekly </a:t>
            </a:r>
            <a:r>
              <a:rPr lang="en-GB" b="1" dirty="0"/>
              <a:t>Match Day Programmes</a:t>
            </a:r>
            <a:endParaRPr lang="en-GB" dirty="0"/>
          </a:p>
          <a:p>
            <a:endParaRPr lang="en-GB" dirty="0"/>
          </a:p>
          <a:p>
            <a:r>
              <a:rPr lang="en-GB" dirty="0"/>
              <a:t>Sponsors name displayed when sponsored player scores or receives a </a:t>
            </a:r>
            <a:r>
              <a:rPr lang="en-GB" b="1" dirty="0"/>
              <a:t>Man of the Match award </a:t>
            </a:r>
          </a:p>
          <a:p>
            <a:endParaRPr lang="en-GB" dirty="0"/>
          </a:p>
          <a:p>
            <a:pPr lvl="3"/>
            <a:r>
              <a:rPr lang="en-GB" b="1" dirty="0"/>
              <a:t>COST</a:t>
            </a:r>
            <a:r>
              <a:rPr lang="en-GB" dirty="0"/>
              <a:t>: £200 per player</a:t>
            </a:r>
          </a:p>
          <a:p>
            <a:endParaRPr lang="en-GB" sz="2000" dirty="0"/>
          </a:p>
        </p:txBody>
      </p:sp>
      <p:pic>
        <p:nvPicPr>
          <p:cNvPr id="23" name="Picture 22" descr="A close up of a sign&#10;&#10;Description automatically generated">
            <a:extLst>
              <a:ext uri="{FF2B5EF4-FFF2-40B4-BE49-F238E27FC236}">
                <a16:creationId xmlns:a16="http://schemas.microsoft.com/office/drawing/2014/main" id="{1587E39C-26D9-4AAA-9BF8-6C26E25FFB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115" y="3257684"/>
            <a:ext cx="454193" cy="477136"/>
          </a:xfrm>
          <a:prstGeom prst="rect">
            <a:avLst/>
          </a:prstGeom>
        </p:spPr>
      </p:pic>
      <p:pic>
        <p:nvPicPr>
          <p:cNvPr id="24" name="Picture 23" descr="A close up of a sign&#10;&#10;Description automatically generated">
            <a:extLst>
              <a:ext uri="{FF2B5EF4-FFF2-40B4-BE49-F238E27FC236}">
                <a16:creationId xmlns:a16="http://schemas.microsoft.com/office/drawing/2014/main" id="{364A8D6F-3394-47C2-900B-42753D9C79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115" y="4268724"/>
            <a:ext cx="454193" cy="477136"/>
          </a:xfrm>
          <a:prstGeom prst="rect">
            <a:avLst/>
          </a:prstGeom>
        </p:spPr>
      </p:pic>
      <p:pic>
        <p:nvPicPr>
          <p:cNvPr id="25" name="Picture 24" descr="A close up of a sign&#10;&#10;Description automatically generated">
            <a:extLst>
              <a:ext uri="{FF2B5EF4-FFF2-40B4-BE49-F238E27FC236}">
                <a16:creationId xmlns:a16="http://schemas.microsoft.com/office/drawing/2014/main" id="{9AB63939-9975-4830-A87B-615C4A8497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115" y="5109257"/>
            <a:ext cx="454193" cy="477136"/>
          </a:xfrm>
          <a:prstGeom prst="rect">
            <a:avLst/>
          </a:prstGeom>
        </p:spPr>
      </p:pic>
      <p:pic>
        <p:nvPicPr>
          <p:cNvPr id="7" name="Picture 6">
            <a:extLst>
              <a:ext uri="{FF2B5EF4-FFF2-40B4-BE49-F238E27FC236}">
                <a16:creationId xmlns:a16="http://schemas.microsoft.com/office/drawing/2014/main" id="{983180B6-6C71-D74A-9C22-030BEFA02A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5108" y="1482873"/>
            <a:ext cx="4475018" cy="4475018"/>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2737031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753F4B1-5EB3-4908-8332-1D959A31FA8F}"/>
              </a:ext>
            </a:extLst>
          </p:cNvPr>
          <p:cNvSpPr/>
          <p:nvPr/>
        </p:nvSpPr>
        <p:spPr>
          <a:xfrm>
            <a:off x="391886" y="382182"/>
            <a:ext cx="11443063" cy="6044744"/>
          </a:xfrm>
          <a:prstGeom prst="rect">
            <a:avLst/>
          </a:prstGeom>
          <a:noFill/>
          <a:ln w="76200">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41C191C3-D3DD-41CC-9A9C-040D10C14BD8}"/>
              </a:ext>
            </a:extLst>
          </p:cNvPr>
          <p:cNvSpPr txBox="1"/>
          <p:nvPr/>
        </p:nvSpPr>
        <p:spPr>
          <a:xfrm>
            <a:off x="923109" y="548641"/>
            <a:ext cx="10911840" cy="707886"/>
          </a:xfrm>
          <a:prstGeom prst="rect">
            <a:avLst/>
          </a:prstGeom>
          <a:noFill/>
        </p:spPr>
        <p:txBody>
          <a:bodyPr wrap="square" rtlCol="0">
            <a:spAutoFit/>
          </a:bodyPr>
          <a:lstStyle/>
          <a:p>
            <a:r>
              <a:rPr lang="en-GB" sz="4000" b="1" dirty="0">
                <a:solidFill>
                  <a:srgbClr val="9900CC"/>
                </a:solidFill>
              </a:rPr>
              <a:t>PERIMETER ADVERTISING BOARD OR BANNERS </a:t>
            </a:r>
          </a:p>
        </p:txBody>
      </p:sp>
      <p:grpSp>
        <p:nvGrpSpPr>
          <p:cNvPr id="7" name="Group 6">
            <a:extLst>
              <a:ext uri="{FF2B5EF4-FFF2-40B4-BE49-F238E27FC236}">
                <a16:creationId xmlns:a16="http://schemas.microsoft.com/office/drawing/2014/main" id="{775E6C47-127F-496F-8BC1-823188113915}"/>
              </a:ext>
            </a:extLst>
          </p:cNvPr>
          <p:cNvGrpSpPr/>
          <p:nvPr/>
        </p:nvGrpSpPr>
        <p:grpSpPr>
          <a:xfrm>
            <a:off x="8220996" y="1756198"/>
            <a:ext cx="3265816" cy="1872401"/>
            <a:chOff x="2985488" y="3816626"/>
            <a:chExt cx="3265816" cy="1872401"/>
          </a:xfrm>
        </p:grpSpPr>
        <p:pic>
          <p:nvPicPr>
            <p:cNvPr id="8" name="Picture 7">
              <a:extLst>
                <a:ext uri="{FF2B5EF4-FFF2-40B4-BE49-F238E27FC236}">
                  <a16:creationId xmlns:a16="http://schemas.microsoft.com/office/drawing/2014/main" id="{48190A6A-BFCF-4875-A4E2-2FA817FA74B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977" b="94186" l="2667" r="96167">
                          <a14:foregroundMark x1="10500" y1="70640" x2="2667" y2="90988"/>
                          <a14:foregroundMark x1="6000" y1="88081" x2="36333" y2="61047"/>
                          <a14:foregroundMark x1="36333" y1="61047" x2="55167" y2="39244"/>
                          <a14:foregroundMark x1="55167" y1="39244" x2="82000" y2="21221"/>
                          <a14:foregroundMark x1="82000" y1="21221" x2="87000" y2="37209"/>
                          <a14:foregroundMark x1="87000" y1="37209" x2="79333" y2="46512"/>
                          <a14:foregroundMark x1="79333" y1="46512" x2="40000" y2="75000"/>
                          <a14:foregroundMark x1="76000" y1="11337" x2="84167" y2="7267"/>
                          <a14:foregroundMark x1="84167" y1="7267" x2="90500" y2="9012"/>
                          <a14:foregroundMark x1="96167" y1="33721" x2="96167" y2="40988"/>
                          <a14:foregroundMark x1="36667" y1="56105" x2="32000" y2="87791"/>
                          <a14:foregroundMark x1="32000" y1="87791" x2="29000" y2="94186"/>
                          <a14:foregroundMark x1="10667" y1="87209" x2="18500" y2="92733"/>
                          <a14:foregroundMark x1="18500" y1="92733" x2="21167" y2="93314"/>
                        </a14:backgroundRemoval>
                      </a14:imgEffect>
                    </a14:imgLayer>
                  </a14:imgProps>
                </a:ext>
              </a:extLst>
            </a:blip>
            <a:stretch>
              <a:fillRect/>
            </a:stretch>
          </p:blipFill>
          <p:spPr>
            <a:xfrm>
              <a:off x="2985488" y="3816626"/>
              <a:ext cx="3265816" cy="1872401"/>
            </a:xfrm>
            <a:prstGeom prst="rect">
              <a:avLst/>
            </a:prstGeom>
          </p:spPr>
        </p:pic>
        <p:sp>
          <p:nvSpPr>
            <p:cNvPr id="9" name="Rectangle 8">
              <a:extLst>
                <a:ext uri="{FF2B5EF4-FFF2-40B4-BE49-F238E27FC236}">
                  <a16:creationId xmlns:a16="http://schemas.microsoft.com/office/drawing/2014/main" id="{3A5B30D3-AA4B-4A44-B79B-E9CE4DAB00A7}"/>
                </a:ext>
              </a:extLst>
            </p:cNvPr>
            <p:cNvSpPr/>
            <p:nvPr/>
          </p:nvSpPr>
          <p:spPr>
            <a:xfrm rot="20204372">
              <a:off x="3703601" y="4367509"/>
              <a:ext cx="2411566" cy="665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B62368A4-9A90-473B-98B9-67B3665F22CC}"/>
                </a:ext>
              </a:extLst>
            </p:cNvPr>
            <p:cNvSpPr txBox="1"/>
            <p:nvPr/>
          </p:nvSpPr>
          <p:spPr>
            <a:xfrm rot="20135532">
              <a:off x="3986200" y="4344833"/>
              <a:ext cx="1895734" cy="584775"/>
            </a:xfrm>
            <a:prstGeom prst="rect">
              <a:avLst/>
            </a:prstGeom>
            <a:solidFill>
              <a:schemeClr val="bg1"/>
            </a:solidFill>
          </p:spPr>
          <p:txBody>
            <a:bodyPr wrap="square" rtlCol="0">
              <a:spAutoFit/>
            </a:bodyPr>
            <a:lstStyle/>
            <a:p>
              <a:r>
                <a:rPr lang="en-GB" sz="3200" b="1" dirty="0"/>
                <a:t>SPONSOR</a:t>
              </a:r>
            </a:p>
          </p:txBody>
        </p:sp>
      </p:grpSp>
      <p:pic>
        <p:nvPicPr>
          <p:cNvPr id="1026" name="Picture 2" descr="Image result for outdoor feather flag clip art">
            <a:extLst>
              <a:ext uri="{FF2B5EF4-FFF2-40B4-BE49-F238E27FC236}">
                <a16:creationId xmlns:a16="http://schemas.microsoft.com/office/drawing/2014/main" id="{9428F9A5-99F6-4684-B3B5-B282135CBC9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56" b="91346" l="9856" r="89904">
                        <a14:foregroundMark x1="58173" y1="11298" x2="58173" y2="11298"/>
                        <a14:foregroundMark x1="61058" y1="9856" x2="61058" y2="9856"/>
                        <a14:foregroundMark x1="50962" y1="30529" x2="50962" y2="30529"/>
                        <a14:foregroundMark x1="53846" y1="18510" x2="49519" y2="62260"/>
                        <a14:foregroundMark x1="49519" y1="62260" x2="55288" y2="49279"/>
                        <a14:foregroundMark x1="55288" y1="49279" x2="54808" y2="35577"/>
                        <a14:foregroundMark x1="54808" y1="35577" x2="47837" y2="62260"/>
                        <a14:foregroundMark x1="47837" y1="62260" x2="57212" y2="70192"/>
                        <a14:foregroundMark x1="57212" y1="70192" x2="55288" y2="59615"/>
                        <a14:foregroundMark x1="43510" y1="90865" x2="43510" y2="90865"/>
                        <a14:foregroundMark x1="40865" y1="90865" x2="40865" y2="90865"/>
                        <a14:foregroundMark x1="47115" y1="91346" x2="47115" y2="91346"/>
                      </a14:backgroundRemoval>
                    </a14:imgEffect>
                  </a14:imgLayer>
                </a14:imgProps>
              </a:ext>
              <a:ext uri="{28A0092B-C50C-407E-A947-70E740481C1C}">
                <a14:useLocalDpi xmlns:a14="http://schemas.microsoft.com/office/drawing/2010/main" val="0"/>
              </a:ext>
            </a:extLst>
          </a:blip>
          <a:srcRect l="34319" t="7544" r="35799" b="5474"/>
          <a:stretch/>
        </p:blipFill>
        <p:spPr bwMode="auto">
          <a:xfrm>
            <a:off x="6395703" y="1579862"/>
            <a:ext cx="1371602" cy="399258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3E5DEAC9-29C1-46B8-AFB8-2CC95CB4462D}"/>
              </a:ext>
            </a:extLst>
          </p:cNvPr>
          <p:cNvSpPr/>
          <p:nvPr/>
        </p:nvSpPr>
        <p:spPr>
          <a:xfrm>
            <a:off x="8220997" y="4461971"/>
            <a:ext cx="3265816" cy="949569"/>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70071FB-7E95-4FB5-95BF-C3F935D13E62}"/>
              </a:ext>
            </a:extLst>
          </p:cNvPr>
          <p:cNvSpPr txBox="1"/>
          <p:nvPr/>
        </p:nvSpPr>
        <p:spPr>
          <a:xfrm rot="16200000">
            <a:off x="6294781" y="3026551"/>
            <a:ext cx="1872401" cy="584775"/>
          </a:xfrm>
          <a:prstGeom prst="rect">
            <a:avLst/>
          </a:prstGeom>
          <a:noFill/>
        </p:spPr>
        <p:txBody>
          <a:bodyPr wrap="square" rtlCol="0">
            <a:spAutoFit/>
          </a:bodyPr>
          <a:lstStyle/>
          <a:p>
            <a:r>
              <a:rPr lang="en-GB" sz="3200" b="1" dirty="0"/>
              <a:t>SPONSOR</a:t>
            </a:r>
          </a:p>
        </p:txBody>
      </p:sp>
      <p:sp>
        <p:nvSpPr>
          <p:cNvPr id="14" name="TextBox 13">
            <a:extLst>
              <a:ext uri="{FF2B5EF4-FFF2-40B4-BE49-F238E27FC236}">
                <a16:creationId xmlns:a16="http://schemas.microsoft.com/office/drawing/2014/main" id="{E96747A3-5714-4BBE-A437-C6EE9BBADC4D}"/>
              </a:ext>
            </a:extLst>
          </p:cNvPr>
          <p:cNvSpPr txBox="1"/>
          <p:nvPr/>
        </p:nvSpPr>
        <p:spPr>
          <a:xfrm>
            <a:off x="8898145" y="4644367"/>
            <a:ext cx="1911519" cy="584775"/>
          </a:xfrm>
          <a:prstGeom prst="rect">
            <a:avLst/>
          </a:prstGeom>
          <a:noFill/>
        </p:spPr>
        <p:txBody>
          <a:bodyPr wrap="square" rtlCol="0">
            <a:spAutoFit/>
          </a:bodyPr>
          <a:lstStyle/>
          <a:p>
            <a:r>
              <a:rPr lang="en-GB" sz="3200" b="1" dirty="0"/>
              <a:t>SPONSOR</a:t>
            </a:r>
          </a:p>
        </p:txBody>
      </p:sp>
      <p:sp>
        <p:nvSpPr>
          <p:cNvPr id="13" name="TextBox 12">
            <a:extLst>
              <a:ext uri="{FF2B5EF4-FFF2-40B4-BE49-F238E27FC236}">
                <a16:creationId xmlns:a16="http://schemas.microsoft.com/office/drawing/2014/main" id="{E88C29A4-F925-43F3-9119-D54E745C2239}"/>
              </a:ext>
            </a:extLst>
          </p:cNvPr>
          <p:cNvSpPr txBox="1"/>
          <p:nvPr/>
        </p:nvSpPr>
        <p:spPr>
          <a:xfrm>
            <a:off x="1242646" y="1276125"/>
            <a:ext cx="5161710" cy="6247864"/>
          </a:xfrm>
          <a:prstGeom prst="rect">
            <a:avLst/>
          </a:prstGeom>
          <a:noFill/>
        </p:spPr>
        <p:txBody>
          <a:bodyPr wrap="square" rtlCol="0">
            <a:spAutoFit/>
          </a:bodyPr>
          <a:lstStyle/>
          <a:p>
            <a:r>
              <a:rPr lang="en-GB" sz="2000" dirty="0"/>
              <a:t>Made up in your own design and placed in strategic positions surrounding our magnificent floodlit 1</a:t>
            </a:r>
            <a:r>
              <a:rPr lang="en-GB" sz="2000" baseline="30000" dirty="0"/>
              <a:t>st</a:t>
            </a:r>
            <a:r>
              <a:rPr lang="en-GB" sz="2000" dirty="0"/>
              <a:t> XV Pitch at Hollow Drift. </a:t>
            </a:r>
          </a:p>
          <a:p>
            <a:endParaRPr lang="en-GB" sz="2000" dirty="0"/>
          </a:p>
          <a:p>
            <a:r>
              <a:rPr lang="en-GB" sz="2000" b="1" dirty="0"/>
              <a:t>Crowd-facing boards</a:t>
            </a:r>
          </a:p>
          <a:p>
            <a:endParaRPr lang="en-GB" sz="2000" b="1" dirty="0"/>
          </a:p>
          <a:p>
            <a:r>
              <a:rPr lang="en-GB" sz="2000" dirty="0"/>
              <a:t>Average game attendance – </a:t>
            </a:r>
            <a:r>
              <a:rPr lang="en-GB" sz="2000" b="1" dirty="0"/>
              <a:t>2,000</a:t>
            </a:r>
            <a:r>
              <a:rPr lang="en-GB" sz="2000" dirty="0"/>
              <a:t> </a:t>
            </a:r>
          </a:p>
          <a:p>
            <a:endParaRPr lang="en-GB" sz="2000" dirty="0"/>
          </a:p>
          <a:p>
            <a:r>
              <a:rPr lang="en-GB" sz="2000" b="1" dirty="0"/>
              <a:t>TV-facing boards </a:t>
            </a:r>
            <a:endParaRPr lang="en-GB" sz="2000" dirty="0"/>
          </a:p>
          <a:p>
            <a:endParaRPr lang="en-GB" sz="2000" dirty="0"/>
          </a:p>
          <a:p>
            <a:r>
              <a:rPr lang="en-GB" sz="2000" dirty="0"/>
              <a:t>Average YouTube Live Stream views – </a:t>
            </a:r>
            <a:r>
              <a:rPr lang="en-GB" sz="2000" b="1" dirty="0"/>
              <a:t>20,000</a:t>
            </a:r>
            <a:r>
              <a:rPr lang="en-GB" sz="2000" dirty="0"/>
              <a:t> </a:t>
            </a:r>
          </a:p>
          <a:p>
            <a:endParaRPr lang="en-GB" sz="2000" dirty="0"/>
          </a:p>
          <a:p>
            <a:endParaRPr lang="en-GB" sz="2000" b="1"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p:txBody>
      </p:sp>
      <p:sp>
        <p:nvSpPr>
          <p:cNvPr id="15" name="TextBox 14">
            <a:extLst>
              <a:ext uri="{FF2B5EF4-FFF2-40B4-BE49-F238E27FC236}">
                <a16:creationId xmlns:a16="http://schemas.microsoft.com/office/drawing/2014/main" id="{4974C23F-7DED-4155-B81D-5B05EC5D9F62}"/>
              </a:ext>
            </a:extLst>
          </p:cNvPr>
          <p:cNvSpPr txBox="1"/>
          <p:nvPr/>
        </p:nvSpPr>
        <p:spPr>
          <a:xfrm>
            <a:off x="1242646" y="5563472"/>
            <a:ext cx="5198229" cy="400110"/>
          </a:xfrm>
          <a:prstGeom prst="rect">
            <a:avLst/>
          </a:prstGeom>
          <a:noFill/>
        </p:spPr>
        <p:txBody>
          <a:bodyPr wrap="square" rtlCol="0">
            <a:spAutoFit/>
          </a:bodyPr>
          <a:lstStyle/>
          <a:p>
            <a:r>
              <a:rPr lang="en-GB" sz="2000" b="1" dirty="0"/>
              <a:t>COST</a:t>
            </a:r>
            <a:r>
              <a:rPr lang="en-GB" sz="2000" dirty="0"/>
              <a:t>:</a:t>
            </a:r>
          </a:p>
        </p:txBody>
      </p:sp>
      <p:sp>
        <p:nvSpPr>
          <p:cNvPr id="17" name="TextBox 16">
            <a:extLst>
              <a:ext uri="{FF2B5EF4-FFF2-40B4-BE49-F238E27FC236}">
                <a16:creationId xmlns:a16="http://schemas.microsoft.com/office/drawing/2014/main" id="{E9C1F86F-D01C-45DB-9551-543E5EB2745D}"/>
              </a:ext>
            </a:extLst>
          </p:cNvPr>
          <p:cNvSpPr txBox="1"/>
          <p:nvPr/>
        </p:nvSpPr>
        <p:spPr>
          <a:xfrm>
            <a:off x="1883774" y="5582739"/>
            <a:ext cx="926123" cy="707886"/>
          </a:xfrm>
          <a:prstGeom prst="rect">
            <a:avLst/>
          </a:prstGeom>
          <a:noFill/>
        </p:spPr>
        <p:txBody>
          <a:bodyPr wrap="square" rtlCol="0">
            <a:spAutoFit/>
          </a:bodyPr>
          <a:lstStyle/>
          <a:p>
            <a:pPr algn="ctr"/>
            <a:r>
              <a:rPr lang="en-GB" sz="2000" dirty="0"/>
              <a:t>8’ x 2’</a:t>
            </a:r>
          </a:p>
          <a:p>
            <a:pPr algn="ctr"/>
            <a:r>
              <a:rPr lang="en-GB" sz="2000" dirty="0"/>
              <a:t>16’ x 3’</a:t>
            </a:r>
          </a:p>
        </p:txBody>
      </p:sp>
      <p:sp>
        <p:nvSpPr>
          <p:cNvPr id="18" name="TextBox 17">
            <a:extLst>
              <a:ext uri="{FF2B5EF4-FFF2-40B4-BE49-F238E27FC236}">
                <a16:creationId xmlns:a16="http://schemas.microsoft.com/office/drawing/2014/main" id="{AE6FAFE2-1441-4AC2-BCE8-FE330BA389DF}"/>
              </a:ext>
            </a:extLst>
          </p:cNvPr>
          <p:cNvSpPr txBox="1"/>
          <p:nvPr/>
        </p:nvSpPr>
        <p:spPr>
          <a:xfrm>
            <a:off x="2729613" y="5584429"/>
            <a:ext cx="5660469" cy="707886"/>
          </a:xfrm>
          <a:prstGeom prst="rect">
            <a:avLst/>
          </a:prstGeom>
          <a:noFill/>
        </p:spPr>
        <p:txBody>
          <a:bodyPr wrap="square" rtlCol="0">
            <a:spAutoFit/>
          </a:bodyPr>
          <a:lstStyle/>
          <a:p>
            <a:r>
              <a:rPr lang="en-GB" sz="2000" dirty="0"/>
              <a:t>£200 + £160 for board make-up</a:t>
            </a:r>
          </a:p>
          <a:p>
            <a:r>
              <a:rPr lang="en-GB" sz="2000" dirty="0"/>
              <a:t>£300 + £160 for board make-up</a:t>
            </a:r>
          </a:p>
        </p:txBody>
      </p:sp>
      <p:pic>
        <p:nvPicPr>
          <p:cNvPr id="20" name="Picture 19" descr="A close up of a sign&#10;&#10;Description automatically generated">
            <a:extLst>
              <a:ext uri="{FF2B5EF4-FFF2-40B4-BE49-F238E27FC236}">
                <a16:creationId xmlns:a16="http://schemas.microsoft.com/office/drawing/2014/main" id="{28ED7592-1EDE-4330-ABE4-1600791E1F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9705" y="2453830"/>
            <a:ext cx="454193" cy="477136"/>
          </a:xfrm>
          <a:prstGeom prst="rect">
            <a:avLst/>
          </a:prstGeom>
        </p:spPr>
      </p:pic>
      <p:pic>
        <p:nvPicPr>
          <p:cNvPr id="21" name="Picture 20" descr="A close up of a sign&#10;&#10;Description automatically generated">
            <a:extLst>
              <a:ext uri="{FF2B5EF4-FFF2-40B4-BE49-F238E27FC236}">
                <a16:creationId xmlns:a16="http://schemas.microsoft.com/office/drawing/2014/main" id="{213C5434-5D9B-488E-8BFE-6EEC369052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453" y="3099016"/>
            <a:ext cx="454193" cy="477136"/>
          </a:xfrm>
          <a:prstGeom prst="rect">
            <a:avLst/>
          </a:prstGeom>
        </p:spPr>
      </p:pic>
      <p:pic>
        <p:nvPicPr>
          <p:cNvPr id="22" name="Picture 21" descr="A close up of a sign&#10;&#10;Description automatically generated">
            <a:extLst>
              <a:ext uri="{FF2B5EF4-FFF2-40B4-BE49-F238E27FC236}">
                <a16:creationId xmlns:a16="http://schemas.microsoft.com/office/drawing/2014/main" id="{E96E384D-CD4B-46A2-82A6-5B1DFF3B54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1613" y="3715130"/>
            <a:ext cx="454193" cy="477136"/>
          </a:xfrm>
          <a:prstGeom prst="rect">
            <a:avLst/>
          </a:prstGeom>
        </p:spPr>
      </p:pic>
      <p:pic>
        <p:nvPicPr>
          <p:cNvPr id="23" name="Picture 22" descr="A close up of a sign&#10;&#10;Description automatically generated">
            <a:extLst>
              <a:ext uri="{FF2B5EF4-FFF2-40B4-BE49-F238E27FC236}">
                <a16:creationId xmlns:a16="http://schemas.microsoft.com/office/drawing/2014/main" id="{8290ECDA-A735-4E4A-A8F6-B20AEAB038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1613" y="4331244"/>
            <a:ext cx="454193" cy="477136"/>
          </a:xfrm>
          <a:prstGeom prst="rect">
            <a:avLst/>
          </a:prstGeom>
        </p:spPr>
      </p:pic>
    </p:spTree>
    <p:extLst>
      <p:ext uri="{BB962C8B-B14F-4D97-AF65-F5344CB8AC3E}">
        <p14:creationId xmlns:p14="http://schemas.microsoft.com/office/powerpoint/2010/main" val="26414501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FD3A43-6100-4177-BF2B-A6A0646F8C4C}"/>
              </a:ext>
            </a:extLst>
          </p:cNvPr>
          <p:cNvPicPr>
            <a:picLocks noChangeAspect="1"/>
          </p:cNvPicPr>
          <p:nvPr/>
        </p:nvPicPr>
        <p:blipFill>
          <a:blip r:embed="rId2"/>
          <a:stretch>
            <a:fillRect/>
          </a:stretch>
        </p:blipFill>
        <p:spPr>
          <a:xfrm>
            <a:off x="9610581" y="597877"/>
            <a:ext cx="2092065" cy="2092065"/>
          </a:xfrm>
          <a:prstGeom prst="rect">
            <a:avLst/>
          </a:prstGeom>
        </p:spPr>
      </p:pic>
      <p:grpSp>
        <p:nvGrpSpPr>
          <p:cNvPr id="9" name="Group 8">
            <a:extLst>
              <a:ext uri="{FF2B5EF4-FFF2-40B4-BE49-F238E27FC236}">
                <a16:creationId xmlns:a16="http://schemas.microsoft.com/office/drawing/2014/main" id="{773A6DCF-7CA4-4759-83C3-568F540AEDC3}"/>
              </a:ext>
            </a:extLst>
          </p:cNvPr>
          <p:cNvGrpSpPr/>
          <p:nvPr/>
        </p:nvGrpSpPr>
        <p:grpSpPr>
          <a:xfrm>
            <a:off x="391886" y="382182"/>
            <a:ext cx="11443063" cy="6044744"/>
            <a:chOff x="391886" y="382182"/>
            <a:chExt cx="11443063" cy="6044744"/>
          </a:xfrm>
        </p:grpSpPr>
        <p:sp>
          <p:nvSpPr>
            <p:cNvPr id="4" name="Rectangle 3">
              <a:extLst>
                <a:ext uri="{FF2B5EF4-FFF2-40B4-BE49-F238E27FC236}">
                  <a16:creationId xmlns:a16="http://schemas.microsoft.com/office/drawing/2014/main" id="{22495706-4FF0-4143-A6B0-1DD849CBF534}"/>
                </a:ext>
              </a:extLst>
            </p:cNvPr>
            <p:cNvSpPr/>
            <p:nvPr/>
          </p:nvSpPr>
          <p:spPr>
            <a:xfrm>
              <a:off x="391886" y="382182"/>
              <a:ext cx="11443063" cy="6044744"/>
            </a:xfrm>
            <a:prstGeom prst="rect">
              <a:avLst/>
            </a:prstGeom>
            <a:noFill/>
            <a:ln w="76200">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Connector 6">
              <a:extLst>
                <a:ext uri="{FF2B5EF4-FFF2-40B4-BE49-F238E27FC236}">
                  <a16:creationId xmlns:a16="http://schemas.microsoft.com/office/drawing/2014/main" id="{3FF1F0BB-E7B3-41EF-95A8-013503D5EFA8}"/>
                </a:ext>
              </a:extLst>
            </p:cNvPr>
            <p:cNvCxnSpPr>
              <a:cxnSpLocks/>
            </p:cNvCxnSpPr>
            <p:nvPr/>
          </p:nvCxnSpPr>
          <p:spPr>
            <a:xfrm>
              <a:off x="6113417" y="382182"/>
              <a:ext cx="0" cy="6044744"/>
            </a:xfrm>
            <a:prstGeom prst="line">
              <a:avLst/>
            </a:prstGeom>
            <a:ln w="76200">
              <a:solidFill>
                <a:srgbClr val="9900CC"/>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121C89B5-74E9-42F6-9468-2846801E86C9}"/>
              </a:ext>
            </a:extLst>
          </p:cNvPr>
          <p:cNvSpPr txBox="1"/>
          <p:nvPr/>
        </p:nvSpPr>
        <p:spPr>
          <a:xfrm>
            <a:off x="656493" y="597877"/>
            <a:ext cx="2845904" cy="1077218"/>
          </a:xfrm>
          <a:prstGeom prst="rect">
            <a:avLst/>
          </a:prstGeom>
          <a:noFill/>
        </p:spPr>
        <p:txBody>
          <a:bodyPr wrap="square" rtlCol="0">
            <a:spAutoFit/>
          </a:bodyPr>
          <a:lstStyle/>
          <a:p>
            <a:r>
              <a:rPr lang="en-GB" sz="3200" b="1" dirty="0">
                <a:solidFill>
                  <a:srgbClr val="9900CC"/>
                </a:solidFill>
              </a:rPr>
              <a:t>SCOREBOARD ADVERTISING</a:t>
            </a:r>
          </a:p>
        </p:txBody>
      </p:sp>
      <p:sp>
        <p:nvSpPr>
          <p:cNvPr id="11" name="TextBox 10">
            <a:extLst>
              <a:ext uri="{FF2B5EF4-FFF2-40B4-BE49-F238E27FC236}">
                <a16:creationId xmlns:a16="http://schemas.microsoft.com/office/drawing/2014/main" id="{B5E7506D-BA9F-41D9-A96F-C5973FDAFBCA}"/>
              </a:ext>
            </a:extLst>
          </p:cNvPr>
          <p:cNvSpPr txBox="1"/>
          <p:nvPr/>
        </p:nvSpPr>
        <p:spPr>
          <a:xfrm>
            <a:off x="6377021" y="597876"/>
            <a:ext cx="3101258" cy="2092065"/>
          </a:xfrm>
          <a:prstGeom prst="rect">
            <a:avLst/>
          </a:prstGeom>
          <a:noFill/>
        </p:spPr>
        <p:txBody>
          <a:bodyPr wrap="square" rtlCol="0">
            <a:spAutoFit/>
          </a:bodyPr>
          <a:lstStyle/>
          <a:p>
            <a:r>
              <a:rPr lang="en-GB" sz="3200" b="1" dirty="0">
                <a:solidFill>
                  <a:srgbClr val="9900CC"/>
                </a:solidFill>
              </a:rPr>
              <a:t>POST PROTECTOR / CORNER FLAG ADVERTISING</a:t>
            </a:r>
          </a:p>
        </p:txBody>
      </p:sp>
      <p:sp>
        <p:nvSpPr>
          <p:cNvPr id="13" name="TextBox 12">
            <a:extLst>
              <a:ext uri="{FF2B5EF4-FFF2-40B4-BE49-F238E27FC236}">
                <a16:creationId xmlns:a16="http://schemas.microsoft.com/office/drawing/2014/main" id="{6E9A5F57-7D99-40DB-83C2-3D8C1686D5B6}"/>
              </a:ext>
            </a:extLst>
          </p:cNvPr>
          <p:cNvSpPr txBox="1"/>
          <p:nvPr/>
        </p:nvSpPr>
        <p:spPr>
          <a:xfrm>
            <a:off x="1202559" y="3542118"/>
            <a:ext cx="4462199" cy="1908215"/>
          </a:xfrm>
          <a:prstGeom prst="rect">
            <a:avLst/>
          </a:prstGeom>
          <a:noFill/>
        </p:spPr>
        <p:txBody>
          <a:bodyPr wrap="square" rtlCol="0">
            <a:spAutoFit/>
          </a:bodyPr>
          <a:lstStyle/>
          <a:p>
            <a:r>
              <a:rPr lang="en-GB" sz="2000" b="1" dirty="0"/>
              <a:t>TV-facing scoreboard</a:t>
            </a:r>
          </a:p>
          <a:p>
            <a:endParaRPr lang="en-GB" sz="2000" dirty="0"/>
          </a:p>
          <a:p>
            <a:r>
              <a:rPr lang="en-GB" sz="2000" dirty="0"/>
              <a:t>Constant </a:t>
            </a:r>
            <a:r>
              <a:rPr lang="en-GB" sz="2000" b="1" dirty="0"/>
              <a:t>media coverage </a:t>
            </a:r>
          </a:p>
          <a:p>
            <a:endParaRPr lang="en-GB" sz="2000" dirty="0"/>
          </a:p>
          <a:p>
            <a:r>
              <a:rPr lang="en-GB" sz="2000" dirty="0"/>
              <a:t>1 x Scoreboard</a:t>
            </a:r>
          </a:p>
          <a:p>
            <a:endParaRPr lang="en-GB" dirty="0"/>
          </a:p>
        </p:txBody>
      </p:sp>
      <p:sp>
        <p:nvSpPr>
          <p:cNvPr id="14" name="TextBox 13">
            <a:extLst>
              <a:ext uri="{FF2B5EF4-FFF2-40B4-BE49-F238E27FC236}">
                <a16:creationId xmlns:a16="http://schemas.microsoft.com/office/drawing/2014/main" id="{8B11C857-F5AB-4549-BA5A-8FB67E13BF63}"/>
              </a:ext>
            </a:extLst>
          </p:cNvPr>
          <p:cNvSpPr txBox="1"/>
          <p:nvPr/>
        </p:nvSpPr>
        <p:spPr>
          <a:xfrm>
            <a:off x="6934761" y="3890270"/>
            <a:ext cx="4883500" cy="2800767"/>
          </a:xfrm>
          <a:prstGeom prst="rect">
            <a:avLst/>
          </a:prstGeom>
          <a:noFill/>
        </p:spPr>
        <p:txBody>
          <a:bodyPr wrap="square" rtlCol="0">
            <a:spAutoFit/>
          </a:bodyPr>
          <a:lstStyle/>
          <a:p>
            <a:r>
              <a:rPr lang="en-GB" sz="2000" dirty="0"/>
              <a:t>Constant </a:t>
            </a:r>
            <a:r>
              <a:rPr lang="en-GB" sz="2000" b="1" dirty="0"/>
              <a:t>media coverage</a:t>
            </a:r>
          </a:p>
          <a:p>
            <a:endParaRPr lang="en-GB" sz="2000" b="1" dirty="0"/>
          </a:p>
          <a:p>
            <a:r>
              <a:rPr lang="en-GB" sz="2000" dirty="0"/>
              <a:t>4 x Post Protectors </a:t>
            </a:r>
          </a:p>
          <a:p>
            <a:endParaRPr lang="en-GB" sz="2000" dirty="0"/>
          </a:p>
          <a:p>
            <a:r>
              <a:rPr lang="en-GB" sz="2000" dirty="0"/>
              <a:t>4 x Corner Flags</a:t>
            </a:r>
          </a:p>
          <a:p>
            <a:endParaRPr lang="en-GB" sz="2000" dirty="0"/>
          </a:p>
          <a:p>
            <a:r>
              <a:rPr lang="en-GB" sz="2000" b="1" dirty="0"/>
              <a:t>COST</a:t>
            </a:r>
            <a:r>
              <a:rPr lang="en-GB" sz="2000" dirty="0"/>
              <a:t>: £500 + supply/design costs </a:t>
            </a:r>
          </a:p>
          <a:p>
            <a:endParaRPr lang="en-GB" dirty="0"/>
          </a:p>
          <a:p>
            <a:endParaRPr lang="en-GB" dirty="0"/>
          </a:p>
        </p:txBody>
      </p:sp>
      <p:pic>
        <p:nvPicPr>
          <p:cNvPr id="16" name="Picture 15" descr="A person wearing a purple shirt&#10;&#10;Description automatically generated">
            <a:extLst>
              <a:ext uri="{FF2B5EF4-FFF2-40B4-BE49-F238E27FC236}">
                <a16:creationId xmlns:a16="http://schemas.microsoft.com/office/drawing/2014/main" id="{ADE4B4F2-8103-41AF-9281-8D7ECF15EC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4699" y="495300"/>
            <a:ext cx="2381250" cy="2933700"/>
          </a:xfrm>
          <a:prstGeom prst="rect">
            <a:avLst/>
          </a:prstGeom>
        </p:spPr>
      </p:pic>
      <p:pic>
        <p:nvPicPr>
          <p:cNvPr id="17" name="Picture 16" descr="A close up of a sign&#10;&#10;Description automatically generated">
            <a:extLst>
              <a:ext uri="{FF2B5EF4-FFF2-40B4-BE49-F238E27FC236}">
                <a16:creationId xmlns:a16="http://schemas.microsoft.com/office/drawing/2014/main" id="{0C4CED11-CE5A-4349-9A9E-CCBD8A37D5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508" y="4166523"/>
            <a:ext cx="454193" cy="477136"/>
          </a:xfrm>
          <a:prstGeom prst="rect">
            <a:avLst/>
          </a:prstGeom>
        </p:spPr>
      </p:pic>
      <p:pic>
        <p:nvPicPr>
          <p:cNvPr id="18" name="Picture 17" descr="A close up of a sign&#10;&#10;Description automatically generated">
            <a:extLst>
              <a:ext uri="{FF2B5EF4-FFF2-40B4-BE49-F238E27FC236}">
                <a16:creationId xmlns:a16="http://schemas.microsoft.com/office/drawing/2014/main" id="{3C7DE6ED-6653-4CE5-A657-0F01C1B87D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100" y="3469997"/>
            <a:ext cx="454193" cy="477136"/>
          </a:xfrm>
          <a:prstGeom prst="rect">
            <a:avLst/>
          </a:prstGeom>
        </p:spPr>
      </p:pic>
      <p:pic>
        <p:nvPicPr>
          <p:cNvPr id="20" name="Picture 19" descr="A close up of a sign&#10;&#10;Description automatically generated">
            <a:extLst>
              <a:ext uri="{FF2B5EF4-FFF2-40B4-BE49-F238E27FC236}">
                <a16:creationId xmlns:a16="http://schemas.microsoft.com/office/drawing/2014/main" id="{7D7D7424-DF8D-4A8B-903C-A5C347155D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420" y="3858268"/>
            <a:ext cx="454193" cy="477136"/>
          </a:xfrm>
          <a:prstGeom prst="rect">
            <a:avLst/>
          </a:prstGeom>
        </p:spPr>
      </p:pic>
      <p:sp>
        <p:nvSpPr>
          <p:cNvPr id="21" name="TextBox 20">
            <a:extLst>
              <a:ext uri="{FF2B5EF4-FFF2-40B4-BE49-F238E27FC236}">
                <a16:creationId xmlns:a16="http://schemas.microsoft.com/office/drawing/2014/main" id="{2B6A095D-9AD0-4293-9DA3-C0B65B976BF4}"/>
              </a:ext>
            </a:extLst>
          </p:cNvPr>
          <p:cNvSpPr txBox="1"/>
          <p:nvPr/>
        </p:nvSpPr>
        <p:spPr>
          <a:xfrm>
            <a:off x="1202559" y="5738607"/>
            <a:ext cx="4439627" cy="400110"/>
          </a:xfrm>
          <a:prstGeom prst="rect">
            <a:avLst/>
          </a:prstGeom>
          <a:noFill/>
        </p:spPr>
        <p:txBody>
          <a:bodyPr wrap="square" rtlCol="0">
            <a:spAutoFit/>
          </a:bodyPr>
          <a:lstStyle/>
          <a:p>
            <a:r>
              <a:rPr lang="en-GB" sz="2000" b="1" dirty="0"/>
              <a:t>COST</a:t>
            </a:r>
            <a:r>
              <a:rPr lang="en-GB" sz="2000" dirty="0"/>
              <a:t>: 5’ x 2’ Board    £400 + board costs </a:t>
            </a:r>
          </a:p>
        </p:txBody>
      </p:sp>
      <p:pic>
        <p:nvPicPr>
          <p:cNvPr id="22" name="Picture 21" descr="A close up of a sign&#10;&#10;Description automatically generated">
            <a:extLst>
              <a:ext uri="{FF2B5EF4-FFF2-40B4-BE49-F238E27FC236}">
                <a16:creationId xmlns:a16="http://schemas.microsoft.com/office/drawing/2014/main" id="{AE765455-DE35-479F-A5D2-044F21DBB3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420" y="4488303"/>
            <a:ext cx="454193" cy="477136"/>
          </a:xfrm>
          <a:prstGeom prst="rect">
            <a:avLst/>
          </a:prstGeom>
        </p:spPr>
      </p:pic>
      <p:pic>
        <p:nvPicPr>
          <p:cNvPr id="23" name="Picture 22" descr="A close up of a sign&#10;&#10;Description automatically generated">
            <a:extLst>
              <a:ext uri="{FF2B5EF4-FFF2-40B4-BE49-F238E27FC236}">
                <a16:creationId xmlns:a16="http://schemas.microsoft.com/office/drawing/2014/main" id="{AA445C02-63A4-4F72-B5B9-32BE6E10C5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420" y="5118338"/>
            <a:ext cx="454193" cy="477136"/>
          </a:xfrm>
          <a:prstGeom prst="rect">
            <a:avLst/>
          </a:prstGeom>
        </p:spPr>
      </p:pic>
      <p:sp>
        <p:nvSpPr>
          <p:cNvPr id="24" name="TextBox 23">
            <a:extLst>
              <a:ext uri="{FF2B5EF4-FFF2-40B4-BE49-F238E27FC236}">
                <a16:creationId xmlns:a16="http://schemas.microsoft.com/office/drawing/2014/main" id="{6E9BFC22-390A-42C3-B82E-AE046FD2B552}"/>
              </a:ext>
            </a:extLst>
          </p:cNvPr>
          <p:cNvSpPr txBox="1"/>
          <p:nvPr/>
        </p:nvSpPr>
        <p:spPr>
          <a:xfrm>
            <a:off x="6462420" y="2765208"/>
            <a:ext cx="5325624" cy="1200329"/>
          </a:xfrm>
          <a:prstGeom prst="rect">
            <a:avLst/>
          </a:prstGeom>
          <a:noFill/>
        </p:spPr>
        <p:txBody>
          <a:bodyPr wrap="square" rtlCol="0">
            <a:spAutoFit/>
          </a:bodyPr>
          <a:lstStyle/>
          <a:p>
            <a:r>
              <a:rPr lang="en-GB" dirty="0"/>
              <a:t>An exclusive advertisement space on the 1</a:t>
            </a:r>
            <a:r>
              <a:rPr lang="en-GB" baseline="30000" dirty="0"/>
              <a:t>st</a:t>
            </a:r>
            <a:r>
              <a:rPr lang="en-GB" dirty="0"/>
              <a:t> XV Post Protectors and the Corner Flags with your company name and/or logo on</a:t>
            </a:r>
          </a:p>
          <a:p>
            <a:endParaRPr lang="en-GB" dirty="0"/>
          </a:p>
        </p:txBody>
      </p:sp>
      <p:sp>
        <p:nvSpPr>
          <p:cNvPr id="25" name="TextBox 24">
            <a:extLst>
              <a:ext uri="{FF2B5EF4-FFF2-40B4-BE49-F238E27FC236}">
                <a16:creationId xmlns:a16="http://schemas.microsoft.com/office/drawing/2014/main" id="{76D5009B-CD39-42CF-BFBB-281BE32F5152}"/>
              </a:ext>
            </a:extLst>
          </p:cNvPr>
          <p:cNvSpPr txBox="1"/>
          <p:nvPr/>
        </p:nvSpPr>
        <p:spPr>
          <a:xfrm>
            <a:off x="853557" y="1528736"/>
            <a:ext cx="2845898" cy="2215991"/>
          </a:xfrm>
          <a:prstGeom prst="rect">
            <a:avLst/>
          </a:prstGeom>
          <a:noFill/>
        </p:spPr>
        <p:txBody>
          <a:bodyPr wrap="square" rtlCol="0">
            <a:spAutoFit/>
          </a:bodyPr>
          <a:lstStyle/>
          <a:p>
            <a:r>
              <a:rPr lang="en-GB" sz="2000" dirty="0"/>
              <a:t>An exclusive advertisement on the 1</a:t>
            </a:r>
            <a:r>
              <a:rPr lang="en-GB" sz="2000" baseline="30000" dirty="0"/>
              <a:t>st</a:t>
            </a:r>
            <a:r>
              <a:rPr lang="en-GB" sz="2000" dirty="0"/>
              <a:t> XV pitch scoreboard for the whole season to place your company name and/or logo.</a:t>
            </a:r>
          </a:p>
          <a:p>
            <a:endParaRPr lang="en-GB" dirty="0"/>
          </a:p>
        </p:txBody>
      </p:sp>
      <p:pic>
        <p:nvPicPr>
          <p:cNvPr id="26" name="Picture 25" descr="A close up of a sign&#10;&#10;Description automatically generated">
            <a:extLst>
              <a:ext uri="{FF2B5EF4-FFF2-40B4-BE49-F238E27FC236}">
                <a16:creationId xmlns:a16="http://schemas.microsoft.com/office/drawing/2014/main" id="{CD96A113-21AD-47A6-A166-CEBE373F9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905" y="4771788"/>
            <a:ext cx="454193" cy="477136"/>
          </a:xfrm>
          <a:prstGeom prst="rect">
            <a:avLst/>
          </a:prstGeom>
        </p:spPr>
      </p:pic>
    </p:spTree>
    <p:extLst>
      <p:ext uri="{BB962C8B-B14F-4D97-AF65-F5344CB8AC3E}">
        <p14:creationId xmlns:p14="http://schemas.microsoft.com/office/powerpoint/2010/main" val="4743984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9CAD0B0-4D81-4A0A-A09F-E263051D4DAB}"/>
              </a:ext>
            </a:extLst>
          </p:cNvPr>
          <p:cNvGrpSpPr/>
          <p:nvPr/>
        </p:nvGrpSpPr>
        <p:grpSpPr>
          <a:xfrm>
            <a:off x="374468" y="376490"/>
            <a:ext cx="11443063" cy="6044744"/>
            <a:chOff x="391886" y="382182"/>
            <a:chExt cx="11443063" cy="6044744"/>
          </a:xfrm>
        </p:grpSpPr>
        <p:sp>
          <p:nvSpPr>
            <p:cNvPr id="5" name="Rectangle 4">
              <a:extLst>
                <a:ext uri="{FF2B5EF4-FFF2-40B4-BE49-F238E27FC236}">
                  <a16:creationId xmlns:a16="http://schemas.microsoft.com/office/drawing/2014/main" id="{540E7834-4FC8-449B-8437-9DBBF8DB4D2A}"/>
                </a:ext>
              </a:extLst>
            </p:cNvPr>
            <p:cNvSpPr/>
            <p:nvPr/>
          </p:nvSpPr>
          <p:spPr>
            <a:xfrm>
              <a:off x="391886" y="382182"/>
              <a:ext cx="11443063" cy="6044744"/>
            </a:xfrm>
            <a:prstGeom prst="rect">
              <a:avLst/>
            </a:prstGeom>
            <a:noFill/>
            <a:ln w="76200">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Connector 5">
              <a:extLst>
                <a:ext uri="{FF2B5EF4-FFF2-40B4-BE49-F238E27FC236}">
                  <a16:creationId xmlns:a16="http://schemas.microsoft.com/office/drawing/2014/main" id="{C34F288F-3B1E-4F20-8EBC-6D3875F0F857}"/>
                </a:ext>
              </a:extLst>
            </p:cNvPr>
            <p:cNvCxnSpPr>
              <a:cxnSpLocks/>
            </p:cNvCxnSpPr>
            <p:nvPr/>
          </p:nvCxnSpPr>
          <p:spPr>
            <a:xfrm>
              <a:off x="6113417" y="382182"/>
              <a:ext cx="0" cy="6044744"/>
            </a:xfrm>
            <a:prstGeom prst="line">
              <a:avLst/>
            </a:prstGeom>
            <a:ln w="76200">
              <a:solidFill>
                <a:srgbClr val="9900CC"/>
              </a:solidFill>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012492F9-CF60-4CCB-AFD4-8D93E9A9E5B0}"/>
              </a:ext>
            </a:extLst>
          </p:cNvPr>
          <p:cNvSpPr txBox="1"/>
          <p:nvPr/>
        </p:nvSpPr>
        <p:spPr>
          <a:xfrm>
            <a:off x="570822" y="532734"/>
            <a:ext cx="2749321" cy="1569660"/>
          </a:xfrm>
          <a:prstGeom prst="rect">
            <a:avLst/>
          </a:prstGeom>
          <a:noFill/>
        </p:spPr>
        <p:txBody>
          <a:bodyPr wrap="square" rtlCol="0">
            <a:spAutoFit/>
          </a:bodyPr>
          <a:lstStyle/>
          <a:p>
            <a:r>
              <a:rPr lang="en-GB" sz="3200" b="1" dirty="0">
                <a:solidFill>
                  <a:srgbClr val="9900CC"/>
                </a:solidFill>
              </a:rPr>
              <a:t>FIXTURE CARD / POSTER ADVERTISING</a:t>
            </a:r>
          </a:p>
        </p:txBody>
      </p:sp>
      <p:sp>
        <p:nvSpPr>
          <p:cNvPr id="8" name="TextBox 7">
            <a:extLst>
              <a:ext uri="{FF2B5EF4-FFF2-40B4-BE49-F238E27FC236}">
                <a16:creationId xmlns:a16="http://schemas.microsoft.com/office/drawing/2014/main" id="{B96832E6-F624-4B33-8C3F-0366FB2CC77E}"/>
              </a:ext>
            </a:extLst>
          </p:cNvPr>
          <p:cNvSpPr txBox="1"/>
          <p:nvPr/>
        </p:nvSpPr>
        <p:spPr>
          <a:xfrm>
            <a:off x="6378023" y="597877"/>
            <a:ext cx="5333323" cy="1077218"/>
          </a:xfrm>
          <a:prstGeom prst="rect">
            <a:avLst/>
          </a:prstGeom>
          <a:noFill/>
        </p:spPr>
        <p:txBody>
          <a:bodyPr wrap="square" rtlCol="0">
            <a:spAutoFit/>
          </a:bodyPr>
          <a:lstStyle/>
          <a:p>
            <a:r>
              <a:rPr lang="en-GB" sz="3200" b="1" dirty="0">
                <a:solidFill>
                  <a:srgbClr val="9900CC"/>
                </a:solidFill>
              </a:rPr>
              <a:t>WEBSITE AND SOCIAL MEDIA ADVERTSING </a:t>
            </a:r>
          </a:p>
        </p:txBody>
      </p:sp>
      <p:pic>
        <p:nvPicPr>
          <p:cNvPr id="9" name="Picture 8">
            <a:extLst>
              <a:ext uri="{FF2B5EF4-FFF2-40B4-BE49-F238E27FC236}">
                <a16:creationId xmlns:a16="http://schemas.microsoft.com/office/drawing/2014/main" id="{43CF908C-7E6B-4F77-85B2-5A34AC41F27C}"/>
              </a:ext>
            </a:extLst>
          </p:cNvPr>
          <p:cNvPicPr>
            <a:picLocks noChangeAspect="1"/>
          </p:cNvPicPr>
          <p:nvPr/>
        </p:nvPicPr>
        <p:blipFill rotWithShape="1">
          <a:blip r:embed="rId2"/>
          <a:srcRect l="34616" t="14242" r="34615" b="5459"/>
          <a:stretch/>
        </p:blipFill>
        <p:spPr>
          <a:xfrm>
            <a:off x="3329866" y="582665"/>
            <a:ext cx="2586575" cy="3621206"/>
          </a:xfrm>
          <a:prstGeom prst="rect">
            <a:avLst/>
          </a:prstGeom>
        </p:spPr>
      </p:pic>
      <p:sp>
        <p:nvSpPr>
          <p:cNvPr id="14" name="TextBox 13">
            <a:extLst>
              <a:ext uri="{FF2B5EF4-FFF2-40B4-BE49-F238E27FC236}">
                <a16:creationId xmlns:a16="http://schemas.microsoft.com/office/drawing/2014/main" id="{2995ADF7-64E0-4BCC-B5B1-1EC1D0B68C64}"/>
              </a:ext>
            </a:extLst>
          </p:cNvPr>
          <p:cNvSpPr txBox="1"/>
          <p:nvPr/>
        </p:nvSpPr>
        <p:spPr>
          <a:xfrm>
            <a:off x="641638" y="2167536"/>
            <a:ext cx="2497006" cy="1938992"/>
          </a:xfrm>
          <a:prstGeom prst="rect">
            <a:avLst/>
          </a:prstGeom>
          <a:noFill/>
        </p:spPr>
        <p:txBody>
          <a:bodyPr wrap="square" rtlCol="0">
            <a:spAutoFit/>
          </a:bodyPr>
          <a:lstStyle/>
          <a:p>
            <a:r>
              <a:rPr lang="en-GB" sz="2000" dirty="0"/>
              <a:t>An exclusive advertisement space on the 1</a:t>
            </a:r>
            <a:r>
              <a:rPr lang="en-GB" sz="2000" baseline="30000" dirty="0"/>
              <a:t>st</a:t>
            </a:r>
            <a:r>
              <a:rPr lang="en-GB" sz="2000" dirty="0"/>
              <a:t> XV Fixture Poster to place your company name and/or logo</a:t>
            </a:r>
          </a:p>
        </p:txBody>
      </p:sp>
      <p:sp>
        <p:nvSpPr>
          <p:cNvPr id="15" name="TextBox 14">
            <a:extLst>
              <a:ext uri="{FF2B5EF4-FFF2-40B4-BE49-F238E27FC236}">
                <a16:creationId xmlns:a16="http://schemas.microsoft.com/office/drawing/2014/main" id="{14859921-C2A4-4536-B5DC-F44B44402974}"/>
              </a:ext>
            </a:extLst>
          </p:cNvPr>
          <p:cNvSpPr txBox="1"/>
          <p:nvPr/>
        </p:nvSpPr>
        <p:spPr>
          <a:xfrm>
            <a:off x="1069212" y="4349366"/>
            <a:ext cx="4779600" cy="1938992"/>
          </a:xfrm>
          <a:prstGeom prst="rect">
            <a:avLst/>
          </a:prstGeom>
          <a:noFill/>
        </p:spPr>
        <p:txBody>
          <a:bodyPr wrap="square" rtlCol="0">
            <a:spAutoFit/>
          </a:bodyPr>
          <a:lstStyle/>
          <a:p>
            <a:r>
              <a:rPr lang="en-GB" sz="2000" dirty="0"/>
              <a:t>Coverage </a:t>
            </a:r>
            <a:r>
              <a:rPr lang="en-GB" sz="2000" b="1" dirty="0"/>
              <a:t>locally</a:t>
            </a:r>
            <a:r>
              <a:rPr lang="en-GB" sz="2000" dirty="0"/>
              <a:t> and </a:t>
            </a:r>
            <a:r>
              <a:rPr lang="en-GB" sz="2000" b="1" dirty="0"/>
              <a:t>nationally</a:t>
            </a:r>
          </a:p>
          <a:p>
            <a:endParaRPr lang="en-GB" sz="2000" dirty="0"/>
          </a:p>
          <a:p>
            <a:r>
              <a:rPr lang="en-GB" sz="2000" dirty="0"/>
              <a:t>Posted on </a:t>
            </a:r>
            <a:r>
              <a:rPr lang="en-GB" sz="2000" b="1" dirty="0"/>
              <a:t>all social media platforms, </a:t>
            </a:r>
            <a:r>
              <a:rPr lang="en-GB" sz="2000" dirty="0"/>
              <a:t>to over </a:t>
            </a:r>
            <a:r>
              <a:rPr lang="en-GB" sz="2000" b="1" dirty="0"/>
              <a:t>10,000 followers. </a:t>
            </a:r>
          </a:p>
          <a:p>
            <a:endParaRPr lang="en-GB" sz="2000" dirty="0"/>
          </a:p>
          <a:p>
            <a:r>
              <a:rPr lang="en-GB" sz="2000" b="1" dirty="0"/>
              <a:t>COST</a:t>
            </a:r>
            <a:r>
              <a:rPr lang="en-GB" sz="2000" dirty="0"/>
              <a:t>: £150 </a:t>
            </a:r>
          </a:p>
        </p:txBody>
      </p:sp>
      <p:pic>
        <p:nvPicPr>
          <p:cNvPr id="17" name="Picture 16" descr="A close up of a sign&#10;&#10;Description automatically generated">
            <a:extLst>
              <a:ext uri="{FF2B5EF4-FFF2-40B4-BE49-F238E27FC236}">
                <a16:creationId xmlns:a16="http://schemas.microsoft.com/office/drawing/2014/main" id="{151B0A8F-3725-4881-BD1A-08640F5D61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493" y="4343456"/>
            <a:ext cx="454193" cy="477136"/>
          </a:xfrm>
          <a:prstGeom prst="rect">
            <a:avLst/>
          </a:prstGeom>
        </p:spPr>
      </p:pic>
      <p:pic>
        <p:nvPicPr>
          <p:cNvPr id="18" name="Picture 17" descr="A close up of a sign&#10;&#10;Description automatically generated">
            <a:extLst>
              <a:ext uri="{FF2B5EF4-FFF2-40B4-BE49-F238E27FC236}">
                <a16:creationId xmlns:a16="http://schemas.microsoft.com/office/drawing/2014/main" id="{345A8ACE-ABB8-4E4B-A7F1-069EE19E9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754" y="4939056"/>
            <a:ext cx="454193" cy="477136"/>
          </a:xfrm>
          <a:prstGeom prst="rect">
            <a:avLst/>
          </a:prstGeom>
        </p:spPr>
      </p:pic>
      <p:sp>
        <p:nvSpPr>
          <p:cNvPr id="16" name="TextBox 15">
            <a:extLst>
              <a:ext uri="{FF2B5EF4-FFF2-40B4-BE49-F238E27FC236}">
                <a16:creationId xmlns:a16="http://schemas.microsoft.com/office/drawing/2014/main" id="{068F971A-FE34-4960-84FB-D61C31A5A317}"/>
              </a:ext>
            </a:extLst>
          </p:cNvPr>
          <p:cNvSpPr txBox="1"/>
          <p:nvPr/>
        </p:nvSpPr>
        <p:spPr>
          <a:xfrm>
            <a:off x="6447699" y="1866576"/>
            <a:ext cx="4935405" cy="1323439"/>
          </a:xfrm>
          <a:prstGeom prst="rect">
            <a:avLst/>
          </a:prstGeom>
          <a:noFill/>
        </p:spPr>
        <p:txBody>
          <a:bodyPr wrap="square" rtlCol="0">
            <a:spAutoFit/>
          </a:bodyPr>
          <a:lstStyle/>
          <a:p>
            <a:r>
              <a:rPr lang="en-GB" sz="2000" dirty="0"/>
              <a:t>The website www.durhamunirugby.com averages over </a:t>
            </a:r>
            <a:r>
              <a:rPr lang="en-GB" sz="2000" b="1" dirty="0"/>
              <a:t>1,000 visitors per week </a:t>
            </a:r>
            <a:r>
              <a:rPr lang="en-GB" sz="2000" dirty="0"/>
              <a:t>and the email newsletter has over </a:t>
            </a:r>
            <a:r>
              <a:rPr lang="en-GB" sz="2000" b="1" dirty="0"/>
              <a:t>2,000 subscribers.</a:t>
            </a:r>
          </a:p>
        </p:txBody>
      </p:sp>
      <p:sp>
        <p:nvSpPr>
          <p:cNvPr id="19" name="TextBox 18">
            <a:extLst>
              <a:ext uri="{FF2B5EF4-FFF2-40B4-BE49-F238E27FC236}">
                <a16:creationId xmlns:a16="http://schemas.microsoft.com/office/drawing/2014/main" id="{FAABD40C-9154-4005-8E49-4771EDEB71E8}"/>
              </a:ext>
            </a:extLst>
          </p:cNvPr>
          <p:cNvSpPr txBox="1"/>
          <p:nvPr/>
        </p:nvSpPr>
        <p:spPr>
          <a:xfrm>
            <a:off x="6447699" y="3200727"/>
            <a:ext cx="4935406" cy="400110"/>
          </a:xfrm>
          <a:prstGeom prst="rect">
            <a:avLst/>
          </a:prstGeom>
          <a:noFill/>
        </p:spPr>
        <p:txBody>
          <a:bodyPr wrap="square" rtlCol="0">
            <a:spAutoFit/>
          </a:bodyPr>
          <a:lstStyle/>
          <a:p>
            <a:r>
              <a:rPr lang="en-GB" sz="2000" dirty="0"/>
              <a:t>For the average match:</a:t>
            </a:r>
          </a:p>
        </p:txBody>
      </p:sp>
      <p:sp>
        <p:nvSpPr>
          <p:cNvPr id="20" name="TextBox 19">
            <a:extLst>
              <a:ext uri="{FF2B5EF4-FFF2-40B4-BE49-F238E27FC236}">
                <a16:creationId xmlns:a16="http://schemas.microsoft.com/office/drawing/2014/main" id="{510CFB8B-79C7-4EFC-B743-0E5548E6E2EA}"/>
              </a:ext>
            </a:extLst>
          </p:cNvPr>
          <p:cNvSpPr txBox="1"/>
          <p:nvPr/>
        </p:nvSpPr>
        <p:spPr>
          <a:xfrm>
            <a:off x="6975231" y="3601413"/>
            <a:ext cx="4407873" cy="1631216"/>
          </a:xfrm>
          <a:prstGeom prst="rect">
            <a:avLst/>
          </a:prstGeom>
          <a:noFill/>
        </p:spPr>
        <p:txBody>
          <a:bodyPr wrap="square" rtlCol="0">
            <a:spAutoFit/>
          </a:bodyPr>
          <a:lstStyle/>
          <a:p>
            <a:r>
              <a:rPr lang="en-GB" sz="2000" dirty="0"/>
              <a:t>Instagram impressions: </a:t>
            </a:r>
            <a:r>
              <a:rPr lang="en-GB" sz="2000" b="1" dirty="0"/>
              <a:t>30,000</a:t>
            </a:r>
          </a:p>
          <a:p>
            <a:endParaRPr lang="en-GB" sz="2000" dirty="0"/>
          </a:p>
          <a:p>
            <a:r>
              <a:rPr lang="en-GB" sz="2000" dirty="0"/>
              <a:t>Twitter impressions: 50,000</a:t>
            </a:r>
            <a:endParaRPr lang="en-GB" sz="2000" b="1" dirty="0"/>
          </a:p>
          <a:p>
            <a:endParaRPr lang="en-GB" sz="2000" dirty="0"/>
          </a:p>
          <a:p>
            <a:r>
              <a:rPr lang="en-GB" sz="2000" dirty="0"/>
              <a:t>#</a:t>
            </a:r>
            <a:r>
              <a:rPr lang="en-GB" sz="2000" dirty="0" err="1"/>
              <a:t>BUCSSuperRugby</a:t>
            </a:r>
            <a:r>
              <a:rPr lang="en-GB" sz="2000" dirty="0"/>
              <a:t> impressions: 80,000</a:t>
            </a:r>
            <a:endParaRPr lang="en-GB" sz="2000" b="1" dirty="0"/>
          </a:p>
        </p:txBody>
      </p:sp>
      <p:pic>
        <p:nvPicPr>
          <p:cNvPr id="22" name="Picture 21" descr="A close up of a sign&#10;&#10;Description automatically generated">
            <a:extLst>
              <a:ext uri="{FF2B5EF4-FFF2-40B4-BE49-F238E27FC236}">
                <a16:creationId xmlns:a16="http://schemas.microsoft.com/office/drawing/2014/main" id="{0B04E5F6-A44F-4B6D-BDFD-6491F986D3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1315" y="3585855"/>
            <a:ext cx="454193" cy="477136"/>
          </a:xfrm>
          <a:prstGeom prst="rect">
            <a:avLst/>
          </a:prstGeom>
        </p:spPr>
      </p:pic>
      <p:pic>
        <p:nvPicPr>
          <p:cNvPr id="23" name="Picture 22" descr="A close up of a sign&#10;&#10;Description automatically generated">
            <a:extLst>
              <a:ext uri="{FF2B5EF4-FFF2-40B4-BE49-F238E27FC236}">
                <a16:creationId xmlns:a16="http://schemas.microsoft.com/office/drawing/2014/main" id="{662EE2A8-6D7E-42E3-BC15-9E2ADFD3A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7141" y="4203871"/>
            <a:ext cx="454193" cy="477136"/>
          </a:xfrm>
          <a:prstGeom prst="rect">
            <a:avLst/>
          </a:prstGeom>
        </p:spPr>
      </p:pic>
      <p:pic>
        <p:nvPicPr>
          <p:cNvPr id="24" name="Picture 23" descr="A close up of a sign&#10;&#10;Description automatically generated">
            <a:extLst>
              <a:ext uri="{FF2B5EF4-FFF2-40B4-BE49-F238E27FC236}">
                <a16:creationId xmlns:a16="http://schemas.microsoft.com/office/drawing/2014/main" id="{1B7D2720-1BC7-4E7C-82F8-09849DEC51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4804" y="4820592"/>
            <a:ext cx="454193" cy="477136"/>
          </a:xfrm>
          <a:prstGeom prst="rect">
            <a:avLst/>
          </a:prstGeom>
        </p:spPr>
      </p:pic>
      <p:sp>
        <p:nvSpPr>
          <p:cNvPr id="21" name="TextBox 20">
            <a:extLst>
              <a:ext uri="{FF2B5EF4-FFF2-40B4-BE49-F238E27FC236}">
                <a16:creationId xmlns:a16="http://schemas.microsoft.com/office/drawing/2014/main" id="{25E390CA-DD8D-4223-8038-F374FAE94172}"/>
              </a:ext>
            </a:extLst>
          </p:cNvPr>
          <p:cNvSpPr txBox="1"/>
          <p:nvPr/>
        </p:nvSpPr>
        <p:spPr>
          <a:xfrm>
            <a:off x="6470901" y="5544724"/>
            <a:ext cx="3077799" cy="400110"/>
          </a:xfrm>
          <a:prstGeom prst="rect">
            <a:avLst/>
          </a:prstGeom>
          <a:noFill/>
        </p:spPr>
        <p:txBody>
          <a:bodyPr wrap="square" rtlCol="0">
            <a:spAutoFit/>
          </a:bodyPr>
          <a:lstStyle/>
          <a:p>
            <a:r>
              <a:rPr lang="en-GB" sz="2000" b="1" dirty="0"/>
              <a:t>COST: </a:t>
            </a:r>
            <a:r>
              <a:rPr lang="en-GB" sz="2000" dirty="0"/>
              <a:t> Please Enquire</a:t>
            </a:r>
            <a:endParaRPr lang="en-GB" sz="2000" b="1" dirty="0"/>
          </a:p>
        </p:txBody>
      </p:sp>
      <p:grpSp>
        <p:nvGrpSpPr>
          <p:cNvPr id="26" name="Group 25">
            <a:extLst>
              <a:ext uri="{FF2B5EF4-FFF2-40B4-BE49-F238E27FC236}">
                <a16:creationId xmlns:a16="http://schemas.microsoft.com/office/drawing/2014/main" id="{C08AA89A-3A8E-4CEE-A0B6-4F0254F56026}"/>
              </a:ext>
            </a:extLst>
          </p:cNvPr>
          <p:cNvGrpSpPr/>
          <p:nvPr/>
        </p:nvGrpSpPr>
        <p:grpSpPr>
          <a:xfrm>
            <a:off x="9212439" y="1117247"/>
            <a:ext cx="2170665" cy="545858"/>
            <a:chOff x="715682" y="1315512"/>
            <a:chExt cx="2170665" cy="545858"/>
          </a:xfrm>
        </p:grpSpPr>
        <p:grpSp>
          <p:nvGrpSpPr>
            <p:cNvPr id="27" name="Group 26">
              <a:extLst>
                <a:ext uri="{FF2B5EF4-FFF2-40B4-BE49-F238E27FC236}">
                  <a16:creationId xmlns:a16="http://schemas.microsoft.com/office/drawing/2014/main" id="{76260C5A-C418-4817-BF2C-6043381DDF1A}"/>
                </a:ext>
              </a:extLst>
            </p:cNvPr>
            <p:cNvGrpSpPr/>
            <p:nvPr/>
          </p:nvGrpSpPr>
          <p:grpSpPr>
            <a:xfrm>
              <a:off x="1219698" y="1337907"/>
              <a:ext cx="1666649" cy="504016"/>
              <a:chOff x="649117" y="979773"/>
              <a:chExt cx="1666649" cy="504016"/>
            </a:xfrm>
          </p:grpSpPr>
          <p:pic>
            <p:nvPicPr>
              <p:cNvPr id="29" name="Picture 2" descr="Image result for facebook">
                <a:extLst>
                  <a:ext uri="{FF2B5EF4-FFF2-40B4-BE49-F238E27FC236}">
                    <a16:creationId xmlns:a16="http://schemas.microsoft.com/office/drawing/2014/main" id="{2891F3C5-22EF-4BB4-97D7-FE5C30CD72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117" y="979773"/>
                <a:ext cx="504016" cy="50401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Image result for twitter">
                <a:extLst>
                  <a:ext uri="{FF2B5EF4-FFF2-40B4-BE49-F238E27FC236}">
                    <a16:creationId xmlns:a16="http://schemas.microsoft.com/office/drawing/2014/main" id="{0D3123E7-7391-47C3-BFAB-EA8CED30075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6667" b="16667"/>
              <a:stretch/>
            </p:blipFill>
            <p:spPr bwMode="auto">
              <a:xfrm>
                <a:off x="1230259" y="979773"/>
                <a:ext cx="504016" cy="50401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Image result for instagram]">
                <a:extLst>
                  <a:ext uri="{FF2B5EF4-FFF2-40B4-BE49-F238E27FC236}">
                    <a16:creationId xmlns:a16="http://schemas.microsoft.com/office/drawing/2014/main" id="{CB2B454C-C1E3-46F7-8C3A-499D98780A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1400" y="979773"/>
                <a:ext cx="504366" cy="504016"/>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27">
              <a:extLst>
                <a:ext uri="{FF2B5EF4-FFF2-40B4-BE49-F238E27FC236}">
                  <a16:creationId xmlns:a16="http://schemas.microsoft.com/office/drawing/2014/main" id="{6F602A94-8CC8-4306-A357-8F473E1ECFA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84563" b="92816" l="62708" r="66146">
                          <a14:foregroundMark x1="63854" y1="85922" x2="63854" y2="85922"/>
                          <a14:foregroundMark x1="65260" y1="86214" x2="65260" y2="86214"/>
                          <a14:foregroundMark x1="63177" y1="87864" x2="63177" y2="87864"/>
                          <a14:foregroundMark x1="65156" y1="87961" x2="65156" y2="87961"/>
                          <a14:foregroundMark x1="64479" y1="85825" x2="64479" y2="85825"/>
                          <a14:foregroundMark x1="64479" y1="85049" x2="64479" y2="85049"/>
                          <a14:foregroundMark x1="64479" y1="84757" x2="64479" y2="84757"/>
                          <a14:foregroundMark x1="64583" y1="92816" x2="64583" y2="92816"/>
                        </a14:backgroundRemoval>
                      </a14:imgEffect>
                    </a14:imgLayer>
                  </a14:imgProps>
                </a:ext>
              </a:extLst>
            </a:blip>
            <a:srcRect l="62312" t="84377" r="33391" b="6790"/>
            <a:stretch/>
          </p:blipFill>
          <p:spPr>
            <a:xfrm>
              <a:off x="715682" y="1315512"/>
              <a:ext cx="504016" cy="545858"/>
            </a:xfrm>
            <a:prstGeom prst="rect">
              <a:avLst/>
            </a:prstGeom>
          </p:spPr>
        </p:pic>
      </p:grpSp>
      <p:sp>
        <p:nvSpPr>
          <p:cNvPr id="2" name="TextBox 1">
            <a:extLst>
              <a:ext uri="{FF2B5EF4-FFF2-40B4-BE49-F238E27FC236}">
                <a16:creationId xmlns:a16="http://schemas.microsoft.com/office/drawing/2014/main" id="{4A00523F-6FB8-4030-BE37-122DC46482BD}"/>
              </a:ext>
            </a:extLst>
          </p:cNvPr>
          <p:cNvSpPr txBox="1"/>
          <p:nvPr/>
        </p:nvSpPr>
        <p:spPr>
          <a:xfrm>
            <a:off x="5007960" y="3303695"/>
            <a:ext cx="1076959" cy="338554"/>
          </a:xfrm>
          <a:prstGeom prst="rect">
            <a:avLst/>
          </a:prstGeom>
          <a:noFill/>
        </p:spPr>
        <p:txBody>
          <a:bodyPr wrap="square" rtlCol="0">
            <a:spAutoFit/>
          </a:bodyPr>
          <a:lstStyle/>
          <a:p>
            <a:r>
              <a:rPr lang="en-GB" sz="1600" b="1" dirty="0">
                <a:solidFill>
                  <a:schemeClr val="bg1"/>
                </a:solidFill>
              </a:rPr>
              <a:t>SPONSER</a:t>
            </a:r>
          </a:p>
        </p:txBody>
      </p:sp>
    </p:spTree>
    <p:extLst>
      <p:ext uri="{BB962C8B-B14F-4D97-AF65-F5344CB8AC3E}">
        <p14:creationId xmlns:p14="http://schemas.microsoft.com/office/powerpoint/2010/main" val="32146768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A rugby player with a football ball&#10;&#10;Description automatically generated">
            <a:extLst>
              <a:ext uri="{FF2B5EF4-FFF2-40B4-BE49-F238E27FC236}">
                <a16:creationId xmlns:a16="http://schemas.microsoft.com/office/drawing/2014/main" id="{1D986F56-661F-4782-80B5-956A0B91E5CF}"/>
              </a:ext>
            </a:extLst>
          </p:cNvPr>
          <p:cNvPicPr>
            <a:picLocks noChangeAspect="1"/>
          </p:cNvPicPr>
          <p:nvPr/>
        </p:nvPicPr>
        <p:blipFill rotWithShape="1">
          <a:blip r:embed="rId2">
            <a:extLst>
              <a:ext uri="{28A0092B-C50C-407E-A947-70E740481C1C}">
                <a14:useLocalDpi xmlns:a14="http://schemas.microsoft.com/office/drawing/2010/main" val="0"/>
              </a:ext>
            </a:extLst>
          </a:blip>
          <a:srcRect t="8598" b="50645"/>
          <a:stretch/>
        </p:blipFill>
        <p:spPr>
          <a:xfrm>
            <a:off x="0" y="0"/>
            <a:ext cx="12192000" cy="3810000"/>
          </a:xfrm>
          <a:prstGeom prst="rect">
            <a:avLst/>
          </a:prstGeom>
        </p:spPr>
      </p:pic>
      <p:sp>
        <p:nvSpPr>
          <p:cNvPr id="7" name="TextBox 6">
            <a:extLst>
              <a:ext uri="{FF2B5EF4-FFF2-40B4-BE49-F238E27FC236}">
                <a16:creationId xmlns:a16="http://schemas.microsoft.com/office/drawing/2014/main" id="{547F9859-B0D2-4ABF-B049-5C282F4CCE2E}"/>
              </a:ext>
            </a:extLst>
          </p:cNvPr>
          <p:cNvSpPr txBox="1"/>
          <p:nvPr/>
        </p:nvSpPr>
        <p:spPr>
          <a:xfrm>
            <a:off x="108768" y="3794760"/>
            <a:ext cx="11974464" cy="1323439"/>
          </a:xfrm>
          <a:prstGeom prst="rect">
            <a:avLst/>
          </a:prstGeom>
          <a:noFill/>
        </p:spPr>
        <p:txBody>
          <a:bodyPr wrap="square" rtlCol="0">
            <a:spAutoFit/>
          </a:bodyPr>
          <a:lstStyle/>
          <a:p>
            <a:r>
              <a:rPr lang="en-GB" sz="2000" dirty="0"/>
              <a:t>On behalf of Durham University Rugby Football Club we hope you are as excited as we are for the season ahead. Rugby at Durham is in a fantastic position and the proposition of defending our title only intensifies the anticipation. We hope you decide to join us in pursuing excellence in Durham and in the wider sporting world as a whole, helping to support the many players, coaches and fans who are proud members of the DURFC community.</a:t>
            </a:r>
          </a:p>
        </p:txBody>
      </p:sp>
      <p:sp>
        <p:nvSpPr>
          <p:cNvPr id="8" name="TextBox 7">
            <a:extLst>
              <a:ext uri="{FF2B5EF4-FFF2-40B4-BE49-F238E27FC236}">
                <a16:creationId xmlns:a16="http://schemas.microsoft.com/office/drawing/2014/main" id="{F330C9D5-F20D-4684-A203-72DB9A71CCB7}"/>
              </a:ext>
            </a:extLst>
          </p:cNvPr>
          <p:cNvSpPr txBox="1"/>
          <p:nvPr/>
        </p:nvSpPr>
        <p:spPr>
          <a:xfrm>
            <a:off x="220103" y="5509987"/>
            <a:ext cx="11751793" cy="1169551"/>
          </a:xfrm>
          <a:prstGeom prst="rect">
            <a:avLst/>
          </a:prstGeom>
          <a:noFill/>
        </p:spPr>
        <p:txBody>
          <a:bodyPr wrap="square" rtlCol="0">
            <a:spAutoFit/>
          </a:bodyPr>
          <a:lstStyle/>
          <a:p>
            <a:r>
              <a:rPr lang="en-GB" sz="2000" b="1" dirty="0"/>
              <a:t>Director of Rugby</a:t>
            </a:r>
            <a:r>
              <a:rPr lang="en-GB" sz="2000" dirty="0"/>
              <a:t>	Si Culley	                </a:t>
            </a:r>
            <a:r>
              <a:rPr lang="en-GB" sz="2000" b="1" dirty="0"/>
              <a:t>Telephone</a:t>
            </a:r>
            <a:r>
              <a:rPr lang="en-GB" sz="2000" dirty="0"/>
              <a:t> 07305 589966	</a:t>
            </a:r>
            <a:r>
              <a:rPr lang="en-GB" sz="2000" b="1" dirty="0"/>
              <a:t>Email</a:t>
            </a:r>
            <a:r>
              <a:rPr lang="en-GB" sz="2000" dirty="0"/>
              <a:t>: </a:t>
            </a:r>
            <a:r>
              <a:rPr lang="en-GB" sz="2000" dirty="0" err="1"/>
              <a:t>simon.j.culley@durham.ac.uk</a:t>
            </a:r>
            <a:endParaRPr lang="en-GB" sz="2000" dirty="0"/>
          </a:p>
          <a:p>
            <a:endParaRPr lang="en-GB" sz="1000" dirty="0"/>
          </a:p>
          <a:p>
            <a:r>
              <a:rPr lang="en-GB" sz="2000" b="1" dirty="0"/>
              <a:t>Sponsorship Officers</a:t>
            </a:r>
            <a:r>
              <a:rPr lang="en-GB" sz="2000" dirty="0"/>
              <a:t>	Ollie Kershaw	</a:t>
            </a:r>
            <a:r>
              <a:rPr lang="en-GB" sz="2000" b="1" dirty="0"/>
              <a:t>Telephone</a:t>
            </a:r>
            <a:r>
              <a:rPr lang="en-GB" sz="2000" dirty="0"/>
              <a:t> 07889 632705	</a:t>
            </a:r>
            <a:r>
              <a:rPr lang="en-GB" sz="2000" b="1" dirty="0"/>
              <a:t>Email</a:t>
            </a:r>
            <a:r>
              <a:rPr lang="en-GB" sz="2000" dirty="0"/>
              <a:t>: </a:t>
            </a:r>
            <a:r>
              <a:rPr lang="en-GB" sz="2000" dirty="0" err="1"/>
              <a:t>ollie.p.l.kershaw@durham.ac.uk</a:t>
            </a:r>
            <a:r>
              <a:rPr lang="en-GB" sz="2000" dirty="0"/>
              <a:t>.			</a:t>
            </a:r>
            <a:endParaRPr lang="en-GB" dirty="0"/>
          </a:p>
        </p:txBody>
      </p:sp>
      <p:sp>
        <p:nvSpPr>
          <p:cNvPr id="9" name="TextBox 8">
            <a:extLst>
              <a:ext uri="{FF2B5EF4-FFF2-40B4-BE49-F238E27FC236}">
                <a16:creationId xmlns:a16="http://schemas.microsoft.com/office/drawing/2014/main" id="{5ADE95FB-88C1-4219-84C1-4472797EBAD6}"/>
              </a:ext>
            </a:extLst>
          </p:cNvPr>
          <p:cNvSpPr txBox="1"/>
          <p:nvPr/>
        </p:nvSpPr>
        <p:spPr>
          <a:xfrm>
            <a:off x="108768" y="5021706"/>
            <a:ext cx="2341090" cy="584775"/>
          </a:xfrm>
          <a:prstGeom prst="rect">
            <a:avLst/>
          </a:prstGeom>
          <a:noFill/>
        </p:spPr>
        <p:txBody>
          <a:bodyPr wrap="none" rtlCol="0">
            <a:spAutoFit/>
          </a:bodyPr>
          <a:lstStyle/>
          <a:p>
            <a:r>
              <a:rPr lang="en-GB" sz="3200" b="1" dirty="0">
                <a:solidFill>
                  <a:srgbClr val="9900CC"/>
                </a:solidFill>
              </a:rPr>
              <a:t>CONTACT US</a:t>
            </a:r>
          </a:p>
        </p:txBody>
      </p:sp>
    </p:spTree>
    <p:extLst>
      <p:ext uri="{BB962C8B-B14F-4D97-AF65-F5344CB8AC3E}">
        <p14:creationId xmlns:p14="http://schemas.microsoft.com/office/powerpoint/2010/main" val="26659851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descr="A group of people standing on top of a grass covered field&#10;&#10;Description automatically generated">
            <a:extLst>
              <a:ext uri="{FF2B5EF4-FFF2-40B4-BE49-F238E27FC236}">
                <a16:creationId xmlns:a16="http://schemas.microsoft.com/office/drawing/2014/main" id="{6119634E-4B5A-4537-88C4-47D065BCBC3B}"/>
              </a:ext>
            </a:extLst>
          </p:cNvPr>
          <p:cNvPicPr>
            <a:picLocks noChangeAspect="1"/>
          </p:cNvPicPr>
          <p:nvPr/>
        </p:nvPicPr>
        <p:blipFill rotWithShape="1">
          <a:blip r:embed="rId2">
            <a:extLst>
              <a:ext uri="{28A0092B-C50C-407E-A947-70E740481C1C}">
                <a14:useLocalDpi xmlns:a14="http://schemas.microsoft.com/office/drawing/2010/main" val="0"/>
              </a:ext>
            </a:extLst>
          </a:blip>
          <a:srcRect l="9276" t="10968" r="9985" b="21285"/>
          <a:stretch/>
        </p:blipFill>
        <p:spPr>
          <a:xfrm>
            <a:off x="0" y="0"/>
            <a:ext cx="12259727" cy="6858000"/>
          </a:xfrm>
          <a:prstGeom prst="rect">
            <a:avLst/>
          </a:prstGeom>
        </p:spPr>
      </p:pic>
      <p:pic>
        <p:nvPicPr>
          <p:cNvPr id="6" name="Picture 5" descr="A close up of a sign&#10;&#10;Description automatically generated">
            <a:extLst>
              <a:ext uri="{FF2B5EF4-FFF2-40B4-BE49-F238E27FC236}">
                <a16:creationId xmlns:a16="http://schemas.microsoft.com/office/drawing/2014/main" id="{0899B0A6-EA7A-4A24-A257-36F817A733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63514" y="349728"/>
            <a:ext cx="1377965" cy="1488902"/>
          </a:xfrm>
          <a:prstGeom prst="rect">
            <a:avLst/>
          </a:prstGeom>
        </p:spPr>
      </p:pic>
      <p:pic>
        <p:nvPicPr>
          <p:cNvPr id="14" name="Picture 13">
            <a:extLst>
              <a:ext uri="{FF2B5EF4-FFF2-40B4-BE49-F238E27FC236}">
                <a16:creationId xmlns:a16="http://schemas.microsoft.com/office/drawing/2014/main" id="{EBA9388B-7767-438C-A2CE-D7EC06668DC0}"/>
              </a:ext>
            </a:extLst>
          </p:cNvPr>
          <p:cNvPicPr>
            <a:picLocks noChangeAspect="1"/>
          </p:cNvPicPr>
          <p:nvPr/>
        </p:nvPicPr>
        <p:blipFill rotWithShape="1">
          <a:blip r:embed="rId4"/>
          <a:srcRect l="3917" t="82544" r="4167" b="6170"/>
          <a:stretch/>
        </p:blipFill>
        <p:spPr>
          <a:xfrm>
            <a:off x="433251" y="5180014"/>
            <a:ext cx="11408228" cy="738159"/>
          </a:xfrm>
          <a:prstGeom prst="rect">
            <a:avLst/>
          </a:prstGeom>
        </p:spPr>
      </p:pic>
      <p:pic>
        <p:nvPicPr>
          <p:cNvPr id="16" name="Picture 15">
            <a:extLst>
              <a:ext uri="{FF2B5EF4-FFF2-40B4-BE49-F238E27FC236}">
                <a16:creationId xmlns:a16="http://schemas.microsoft.com/office/drawing/2014/main" id="{584A7D58-B35D-496C-9D63-C05EF0C32C88}"/>
              </a:ext>
            </a:extLst>
          </p:cNvPr>
          <p:cNvPicPr/>
          <p:nvPr/>
        </p:nvPicPr>
        <p:blipFill>
          <a:blip r:embed="rId5" cstate="print">
            <a:extLst>
              <a:ext uri="{BEBA8EAE-BF5A-486C-A8C5-ECC9F3942E4B}">
                <a14:imgProps xmlns:a14="http://schemas.microsoft.com/office/drawing/2010/main">
                  <a14:imgLayer r:embed="rId6">
                    <a14:imgEffect>
                      <a14:backgroundRemoval t="2285" b="96781" l="1200" r="98000">
                        <a14:foregroundMark x1="41333" y1="16303" x2="41333" y2="16303"/>
                        <a14:foregroundMark x1="56267" y1="18276" x2="56267" y2="18276"/>
                        <a14:foregroundMark x1="59067" y1="42887" x2="59067" y2="42887"/>
                        <a14:foregroundMark x1="49467" y1="72170" x2="49467" y2="72170"/>
                        <a14:foregroundMark x1="48133" y1="70924" x2="48133" y2="70924"/>
                        <a14:foregroundMark x1="48133" y1="67290" x2="48133" y2="67290"/>
                        <a14:foregroundMark x1="52533" y1="96781" x2="52533" y2="96781"/>
                        <a14:foregroundMark x1="26667" y1="2908" x2="26667" y2="2908"/>
                        <a14:foregroundMark x1="26667" y1="2908" x2="26667" y2="2908"/>
                        <a14:foregroundMark x1="24800" y1="3842" x2="24800" y2="3842"/>
                        <a14:foregroundMark x1="7467" y1="3323" x2="7467" y2="3323"/>
                        <a14:foregroundMark x1="91333" y1="24299" x2="91333" y2="24299"/>
                        <a14:foregroundMark x1="95333" y1="39979" x2="95333" y2="39979"/>
                        <a14:foregroundMark x1="88267" y1="55867" x2="88267" y2="55867"/>
                        <a14:foregroundMark x1="22667" y1="63344" x2="22667" y2="63344"/>
                        <a14:foregroundMark x1="12000" y1="49637" x2="12000" y2="49637"/>
                        <a14:foregroundMark x1="7733" y1="37799" x2="4933" y2="13499"/>
                        <a14:foregroundMark x1="4933" y1="13499" x2="15200" y2="3323"/>
                        <a14:foregroundMark x1="13600" y1="53063" x2="28133" y2="67497"/>
                        <a14:foregroundMark x1="79200" y1="64278" x2="95733" y2="26064"/>
                        <a14:foregroundMark x1="1200" y1="2388" x2="4933" y2="9657"/>
                        <a14:foregroundMark x1="6800" y1="3427" x2="29333" y2="2596"/>
                        <a14:foregroundMark x1="8933" y1="36864" x2="7200" y2="38525"/>
                        <a14:foregroundMark x1="7467" y1="37383" x2="17067" y2="55659"/>
                        <a14:foregroundMark x1="80133" y1="65109" x2="88533" y2="52129"/>
                        <a14:foregroundMark x1="89333" y1="53063" x2="94400" y2="40083"/>
                        <a14:foregroundMark x1="94400" y1="40083" x2="98000" y2="16199"/>
                      </a14:backgroundRemoval>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433251" y="345110"/>
            <a:ext cx="1242060" cy="1493520"/>
          </a:xfrm>
          <a:prstGeom prst="rect">
            <a:avLst/>
          </a:prstGeom>
        </p:spPr>
      </p:pic>
      <p:sp>
        <p:nvSpPr>
          <p:cNvPr id="19" name="TextBox 18">
            <a:extLst>
              <a:ext uri="{FF2B5EF4-FFF2-40B4-BE49-F238E27FC236}">
                <a16:creationId xmlns:a16="http://schemas.microsoft.com/office/drawing/2014/main" id="{0E037839-A6C3-4E4D-B195-A6CD20EB8F9D}"/>
              </a:ext>
            </a:extLst>
          </p:cNvPr>
          <p:cNvSpPr txBox="1"/>
          <p:nvPr/>
        </p:nvSpPr>
        <p:spPr>
          <a:xfrm>
            <a:off x="3813651" y="5918173"/>
            <a:ext cx="4564698" cy="400110"/>
          </a:xfrm>
          <a:prstGeom prst="rect">
            <a:avLst/>
          </a:prstGeom>
          <a:solidFill>
            <a:schemeClr val="tx1"/>
          </a:solidFill>
        </p:spPr>
        <p:txBody>
          <a:bodyPr wrap="square" rtlCol="0">
            <a:spAutoFit/>
          </a:bodyPr>
          <a:lstStyle/>
          <a:p>
            <a:r>
              <a:rPr lang="en-GB" sz="2000" dirty="0">
                <a:solidFill>
                  <a:schemeClr val="bg1"/>
                </a:solidFill>
                <a:latin typeface="Arial" panose="020B0604020202020204" pitchFamily="34" charset="0"/>
                <a:cs typeface="Arial" panose="020B0604020202020204" pitchFamily="34" charset="0"/>
              </a:rPr>
              <a:t>Brochure Production | 2022/23 Season</a:t>
            </a:r>
          </a:p>
        </p:txBody>
      </p:sp>
    </p:spTree>
    <p:extLst>
      <p:ext uri="{BB962C8B-B14F-4D97-AF65-F5344CB8AC3E}">
        <p14:creationId xmlns:p14="http://schemas.microsoft.com/office/powerpoint/2010/main" val="3099959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2D0CEF7-2523-4FA1-9742-47708ADEC7C0}"/>
              </a:ext>
            </a:extLst>
          </p:cNvPr>
          <p:cNvSpPr txBox="1"/>
          <p:nvPr/>
        </p:nvSpPr>
        <p:spPr>
          <a:xfrm>
            <a:off x="991379" y="134910"/>
            <a:ext cx="6445742" cy="6486391"/>
          </a:xfrm>
          <a:prstGeom prst="rect">
            <a:avLst/>
          </a:prstGeom>
          <a:noFill/>
        </p:spPr>
        <p:txBody>
          <a:bodyPr wrap="square" rtlCol="0">
            <a:spAutoFit/>
          </a:bodyPr>
          <a:lstStyle/>
          <a:p>
            <a:pPr algn="just"/>
            <a:r>
              <a:rPr lang="en-GB" sz="4000" b="1" dirty="0">
                <a:solidFill>
                  <a:srgbClr val="9900CC"/>
                </a:solidFill>
              </a:rPr>
              <a:t>ABOUT US</a:t>
            </a:r>
          </a:p>
          <a:p>
            <a:pPr algn="just"/>
            <a:endParaRPr lang="en-GB" sz="1200" dirty="0"/>
          </a:p>
          <a:p>
            <a:pPr algn="just"/>
            <a:r>
              <a:rPr lang="en-GB" sz="2000" dirty="0"/>
              <a:t>Durham University Rugby Football Club (DURFC) dates back to 1875 and is one of the oldest rugby clubs in the UK. </a:t>
            </a:r>
          </a:p>
          <a:p>
            <a:pPr algn="just"/>
            <a:endParaRPr lang="en-GB" sz="1100" dirty="0"/>
          </a:p>
          <a:p>
            <a:pPr algn="just"/>
            <a:r>
              <a:rPr lang="en-GB" sz="2000" dirty="0"/>
              <a:t>The club consists of 42 Men and Women’s rugby teams. We field five competitive teams, all playing in their highest respective leagues.</a:t>
            </a:r>
          </a:p>
          <a:p>
            <a:pPr algn="just"/>
            <a:endParaRPr lang="en-GB" sz="1100" dirty="0"/>
          </a:p>
          <a:p>
            <a:pPr algn="just"/>
            <a:r>
              <a:rPr lang="en-GB" sz="2000" dirty="0"/>
              <a:t>Durham 1</a:t>
            </a:r>
            <a:r>
              <a:rPr lang="en-GB" sz="2000" baseline="30000" dirty="0"/>
              <a:t>st</a:t>
            </a:r>
            <a:r>
              <a:rPr lang="en-GB" sz="2000" dirty="0"/>
              <a:t> XV has competed and continues to compete in the televised British Universities and Colleges Sport (BUCS) Super Rugby National League against 9 of the UK’s most elite university rugby clubs. </a:t>
            </a:r>
          </a:p>
          <a:p>
            <a:pPr algn="just"/>
            <a:endParaRPr lang="en-GB" sz="1100" dirty="0"/>
          </a:p>
          <a:p>
            <a:pPr algn="just"/>
            <a:r>
              <a:rPr lang="en-GB" sz="2000" b="1" dirty="0"/>
              <a:t>DURFC were crowned back to back BUCS SUPER RUGBY CHAMPIONS (2019-2020 &amp; 2021-2022), for the first time in the history of the competition.</a:t>
            </a:r>
          </a:p>
          <a:p>
            <a:pPr algn="just"/>
            <a:endParaRPr lang="en-GB" sz="1050" dirty="0"/>
          </a:p>
          <a:p>
            <a:pPr algn="just"/>
            <a:r>
              <a:rPr lang="en-GB" sz="2000" dirty="0"/>
              <a:t>In 2020-2021, DURFC was awarded the “Core Values Club” of the year for their contribution to the university and wider community over COVID-19.  </a:t>
            </a:r>
          </a:p>
          <a:p>
            <a:pPr algn="just"/>
            <a:endParaRPr lang="en-GB" sz="2000" dirty="0"/>
          </a:p>
        </p:txBody>
      </p:sp>
      <p:grpSp>
        <p:nvGrpSpPr>
          <p:cNvPr id="7" name="Group 6">
            <a:extLst>
              <a:ext uri="{FF2B5EF4-FFF2-40B4-BE49-F238E27FC236}">
                <a16:creationId xmlns:a16="http://schemas.microsoft.com/office/drawing/2014/main" id="{E7E091AC-D1A7-47E6-9EE5-43673307D8A7}"/>
              </a:ext>
            </a:extLst>
          </p:cNvPr>
          <p:cNvGrpSpPr/>
          <p:nvPr/>
        </p:nvGrpSpPr>
        <p:grpSpPr>
          <a:xfrm>
            <a:off x="484155" y="885700"/>
            <a:ext cx="507225" cy="4053142"/>
            <a:chOff x="261026" y="835818"/>
            <a:chExt cx="507225" cy="4053142"/>
          </a:xfrm>
        </p:grpSpPr>
        <p:pic>
          <p:nvPicPr>
            <p:cNvPr id="13" name="Picture 12" descr="A close up of a sign&#10;&#10;Description automatically generated">
              <a:extLst>
                <a:ext uri="{FF2B5EF4-FFF2-40B4-BE49-F238E27FC236}">
                  <a16:creationId xmlns:a16="http://schemas.microsoft.com/office/drawing/2014/main" id="{4C38E780-AA81-4D20-92D0-9FD002E87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034" y="835818"/>
              <a:ext cx="507217" cy="532838"/>
            </a:xfrm>
            <a:prstGeom prst="rect">
              <a:avLst/>
            </a:prstGeom>
          </p:spPr>
        </p:pic>
        <p:pic>
          <p:nvPicPr>
            <p:cNvPr id="14" name="Picture 13" descr="A close up of a sign&#10;&#10;Description automatically generated">
              <a:extLst>
                <a:ext uri="{FF2B5EF4-FFF2-40B4-BE49-F238E27FC236}">
                  <a16:creationId xmlns:a16="http://schemas.microsoft.com/office/drawing/2014/main" id="{03FB277E-49B0-4515-BF74-6490A782F4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026" y="3016892"/>
              <a:ext cx="507217" cy="532838"/>
            </a:xfrm>
            <a:prstGeom prst="rect">
              <a:avLst/>
            </a:prstGeom>
          </p:spPr>
        </p:pic>
        <p:pic>
          <p:nvPicPr>
            <p:cNvPr id="15" name="Picture 14" descr="A close up of a sign&#10;&#10;Description automatically generated">
              <a:extLst>
                <a:ext uri="{FF2B5EF4-FFF2-40B4-BE49-F238E27FC236}">
                  <a16:creationId xmlns:a16="http://schemas.microsoft.com/office/drawing/2014/main" id="{58E5F260-9F1B-4F36-9E78-765A2ABA93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026" y="4356122"/>
              <a:ext cx="507217" cy="532838"/>
            </a:xfrm>
            <a:prstGeom prst="rect">
              <a:avLst/>
            </a:prstGeom>
          </p:spPr>
        </p:pic>
      </p:grpSp>
      <p:pic>
        <p:nvPicPr>
          <p:cNvPr id="8" name="Picture 7" descr="A close up of a sign&#10;&#10;Description automatically generated">
            <a:extLst>
              <a:ext uri="{FF2B5EF4-FFF2-40B4-BE49-F238E27FC236}">
                <a16:creationId xmlns:a16="http://schemas.microsoft.com/office/drawing/2014/main" id="{AF02E30D-2E65-47CB-9BCA-D11A3C6DC8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155" y="1727544"/>
            <a:ext cx="507217" cy="532838"/>
          </a:xfrm>
          <a:prstGeom prst="rect">
            <a:avLst/>
          </a:prstGeom>
        </p:spPr>
      </p:pic>
      <p:pic>
        <p:nvPicPr>
          <p:cNvPr id="9" name="Picture 8" descr="A close up of a sign&#10;&#10;Description automatically generated">
            <a:extLst>
              <a:ext uri="{FF2B5EF4-FFF2-40B4-BE49-F238E27FC236}">
                <a16:creationId xmlns:a16="http://schemas.microsoft.com/office/drawing/2014/main" id="{C7C14A5A-27C3-496D-A136-489B7142E6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155" y="5205261"/>
            <a:ext cx="507217" cy="532838"/>
          </a:xfrm>
          <a:prstGeom prst="rect">
            <a:avLst/>
          </a:prstGeom>
        </p:spPr>
      </p:pic>
      <p:pic>
        <p:nvPicPr>
          <p:cNvPr id="2" name="Picture 1">
            <a:extLst>
              <a:ext uri="{FF2B5EF4-FFF2-40B4-BE49-F238E27FC236}">
                <a16:creationId xmlns:a16="http://schemas.microsoft.com/office/drawing/2014/main" id="{78A34DB5-E505-F849-B19C-CC69EBAC7763}"/>
              </a:ext>
            </a:extLst>
          </p:cNvPr>
          <p:cNvPicPr>
            <a:picLocks noChangeAspect="1"/>
          </p:cNvPicPr>
          <p:nvPr/>
        </p:nvPicPr>
        <p:blipFill>
          <a:blip r:embed="rId3"/>
          <a:stretch>
            <a:fillRect/>
          </a:stretch>
        </p:blipFill>
        <p:spPr>
          <a:xfrm>
            <a:off x="7557908" y="606416"/>
            <a:ext cx="4519119" cy="5707108"/>
          </a:xfrm>
          <a:prstGeom prst="rect">
            <a:avLst/>
          </a:prstGeom>
          <a:ln>
            <a:noFill/>
          </a:ln>
          <a:effectLst>
            <a:softEdge rad="112500"/>
          </a:effectLst>
        </p:spPr>
      </p:pic>
    </p:spTree>
    <p:extLst>
      <p:ext uri="{BB962C8B-B14F-4D97-AF65-F5344CB8AC3E}">
        <p14:creationId xmlns:p14="http://schemas.microsoft.com/office/powerpoint/2010/main" val="3231923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39807C-28ED-454E-A4C7-FFEBDE198B69}"/>
              </a:ext>
            </a:extLst>
          </p:cNvPr>
          <p:cNvSpPr txBox="1"/>
          <p:nvPr/>
        </p:nvSpPr>
        <p:spPr>
          <a:xfrm>
            <a:off x="630195" y="239182"/>
            <a:ext cx="3550508" cy="707886"/>
          </a:xfrm>
          <a:prstGeom prst="rect">
            <a:avLst/>
          </a:prstGeom>
          <a:noFill/>
        </p:spPr>
        <p:txBody>
          <a:bodyPr wrap="square" rtlCol="0">
            <a:spAutoFit/>
          </a:bodyPr>
          <a:lstStyle/>
          <a:p>
            <a:r>
              <a:rPr lang="en-GB" sz="4000" b="1" dirty="0">
                <a:solidFill>
                  <a:srgbClr val="9900CC"/>
                </a:solidFill>
              </a:rPr>
              <a:t>OUR MISSION</a:t>
            </a:r>
          </a:p>
        </p:txBody>
      </p:sp>
      <p:pic>
        <p:nvPicPr>
          <p:cNvPr id="5" name="Picture 4" descr="A close up of a sign&#10;&#10;Description automatically generated">
            <a:extLst>
              <a:ext uri="{FF2B5EF4-FFF2-40B4-BE49-F238E27FC236}">
                <a16:creationId xmlns:a16="http://schemas.microsoft.com/office/drawing/2014/main" id="{F89C7653-2C7B-477C-85BE-F0CEB3765E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092" y="1319619"/>
            <a:ext cx="507217" cy="532838"/>
          </a:xfrm>
          <a:prstGeom prst="rect">
            <a:avLst/>
          </a:prstGeom>
        </p:spPr>
      </p:pic>
      <p:pic>
        <p:nvPicPr>
          <p:cNvPr id="7" name="Picture 6" descr="A close up of a sign&#10;&#10;Description automatically generated">
            <a:extLst>
              <a:ext uri="{FF2B5EF4-FFF2-40B4-BE49-F238E27FC236}">
                <a16:creationId xmlns:a16="http://schemas.microsoft.com/office/drawing/2014/main" id="{6E2EAB9F-D7FA-437E-A37A-00786D229D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079" y="2857781"/>
            <a:ext cx="507217" cy="532838"/>
          </a:xfrm>
          <a:prstGeom prst="rect">
            <a:avLst/>
          </a:prstGeom>
        </p:spPr>
      </p:pic>
      <p:pic>
        <p:nvPicPr>
          <p:cNvPr id="8" name="Picture 7" descr="A close up of a sign&#10;&#10;Description automatically generated">
            <a:extLst>
              <a:ext uri="{FF2B5EF4-FFF2-40B4-BE49-F238E27FC236}">
                <a16:creationId xmlns:a16="http://schemas.microsoft.com/office/drawing/2014/main" id="{E4E572B9-1AA5-4228-8CE4-8D6DC6AC2D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864" y="4465382"/>
            <a:ext cx="507217" cy="532838"/>
          </a:xfrm>
          <a:prstGeom prst="rect">
            <a:avLst/>
          </a:prstGeom>
        </p:spPr>
      </p:pic>
      <p:sp>
        <p:nvSpPr>
          <p:cNvPr id="6" name="TextBox 5">
            <a:extLst>
              <a:ext uri="{FF2B5EF4-FFF2-40B4-BE49-F238E27FC236}">
                <a16:creationId xmlns:a16="http://schemas.microsoft.com/office/drawing/2014/main" id="{C70411BF-F262-4FF2-9551-4649CEFD7AD4}"/>
              </a:ext>
            </a:extLst>
          </p:cNvPr>
          <p:cNvSpPr txBox="1"/>
          <p:nvPr/>
        </p:nvSpPr>
        <p:spPr>
          <a:xfrm>
            <a:off x="972309" y="1266294"/>
            <a:ext cx="5978907" cy="1692771"/>
          </a:xfrm>
          <a:prstGeom prst="rect">
            <a:avLst/>
          </a:prstGeom>
          <a:noFill/>
        </p:spPr>
        <p:txBody>
          <a:bodyPr wrap="square" rtlCol="0">
            <a:spAutoFit/>
          </a:bodyPr>
          <a:lstStyle/>
          <a:p>
            <a:r>
              <a:rPr lang="en-GB" sz="2400" b="1" dirty="0"/>
              <a:t>Excellence</a:t>
            </a:r>
          </a:p>
          <a:p>
            <a:pPr algn="just"/>
            <a:r>
              <a:rPr lang="en-GB" sz="2000" dirty="0"/>
              <a:t>DURFC aspires to continue their history as the most successful rugby club in BUCS Super Rugby , through investment in coaching, training, resources and player support </a:t>
            </a:r>
          </a:p>
        </p:txBody>
      </p:sp>
      <p:sp>
        <p:nvSpPr>
          <p:cNvPr id="13" name="TextBox 12">
            <a:extLst>
              <a:ext uri="{FF2B5EF4-FFF2-40B4-BE49-F238E27FC236}">
                <a16:creationId xmlns:a16="http://schemas.microsoft.com/office/drawing/2014/main" id="{1A4AA04C-17E3-4F23-9788-8701F1F68663}"/>
              </a:ext>
            </a:extLst>
          </p:cNvPr>
          <p:cNvSpPr txBox="1"/>
          <p:nvPr/>
        </p:nvSpPr>
        <p:spPr>
          <a:xfrm>
            <a:off x="951081" y="2852010"/>
            <a:ext cx="6000135" cy="1384995"/>
          </a:xfrm>
          <a:prstGeom prst="rect">
            <a:avLst/>
          </a:prstGeom>
          <a:noFill/>
        </p:spPr>
        <p:txBody>
          <a:bodyPr wrap="square" rtlCol="0">
            <a:spAutoFit/>
          </a:bodyPr>
          <a:lstStyle/>
          <a:p>
            <a:r>
              <a:rPr lang="en-GB" sz="2400" b="1" dirty="0"/>
              <a:t>Development </a:t>
            </a:r>
          </a:p>
          <a:p>
            <a:pPr algn="just"/>
            <a:r>
              <a:rPr lang="en-GB" sz="2000" dirty="0"/>
              <a:t>DURFC is committed to the development of rugby in the North-East of England, forming links to nearby clubs and local businesses</a:t>
            </a:r>
          </a:p>
        </p:txBody>
      </p:sp>
      <p:sp>
        <p:nvSpPr>
          <p:cNvPr id="14" name="TextBox 13">
            <a:extLst>
              <a:ext uri="{FF2B5EF4-FFF2-40B4-BE49-F238E27FC236}">
                <a16:creationId xmlns:a16="http://schemas.microsoft.com/office/drawing/2014/main" id="{CDA03A7D-27E0-4BC5-81E9-85514768BF0E}"/>
              </a:ext>
            </a:extLst>
          </p:cNvPr>
          <p:cNvSpPr txBox="1"/>
          <p:nvPr/>
        </p:nvSpPr>
        <p:spPr>
          <a:xfrm>
            <a:off x="951082" y="4451398"/>
            <a:ext cx="6000134" cy="1692771"/>
          </a:xfrm>
          <a:prstGeom prst="rect">
            <a:avLst/>
          </a:prstGeom>
          <a:noFill/>
        </p:spPr>
        <p:txBody>
          <a:bodyPr wrap="square" rtlCol="0">
            <a:spAutoFit/>
          </a:bodyPr>
          <a:lstStyle/>
          <a:p>
            <a:r>
              <a:rPr lang="en-GB" sz="2400" b="1" dirty="0"/>
              <a:t>Social impact</a:t>
            </a:r>
          </a:p>
          <a:p>
            <a:r>
              <a:rPr lang="en-GB" sz="2000" dirty="0"/>
              <a:t>Over the 2021-2022 season DURFC raised over £40,000 for charity. In 2022-23, we have raised another £28,500</a:t>
            </a:r>
            <a:r>
              <a:rPr lang="en-GB" sz="2000" dirty="0">
                <a:solidFill>
                  <a:srgbClr val="FF0000"/>
                </a:solidFill>
              </a:rPr>
              <a:t> </a:t>
            </a:r>
            <a:r>
              <a:rPr lang="en-GB" sz="2000" dirty="0"/>
              <a:t>so far! We strive to widen our impact year-on-year through our contributions to charitable organisations. </a:t>
            </a:r>
          </a:p>
        </p:txBody>
      </p:sp>
      <p:pic>
        <p:nvPicPr>
          <p:cNvPr id="18" name="Picture 17" descr="A group of people watching a football ball&#10;&#10;Description automatically generated">
            <a:extLst>
              <a:ext uri="{FF2B5EF4-FFF2-40B4-BE49-F238E27FC236}">
                <a16:creationId xmlns:a16="http://schemas.microsoft.com/office/drawing/2014/main" id="{B906CF93-D61D-4E4A-A4FB-1EBB230CACD0}"/>
              </a:ext>
            </a:extLst>
          </p:cNvPr>
          <p:cNvPicPr>
            <a:picLocks noChangeAspect="1"/>
          </p:cNvPicPr>
          <p:nvPr/>
        </p:nvPicPr>
        <p:blipFill rotWithShape="1">
          <a:blip r:embed="rId3">
            <a:extLst>
              <a:ext uri="{28A0092B-C50C-407E-A947-70E740481C1C}">
                <a14:useLocalDpi xmlns:a14="http://schemas.microsoft.com/office/drawing/2010/main" val="0"/>
              </a:ext>
            </a:extLst>
          </a:blip>
          <a:srcRect l="35058" t="-16" r="18578"/>
          <a:stretch/>
        </p:blipFill>
        <p:spPr>
          <a:xfrm>
            <a:off x="7152000" y="0"/>
            <a:ext cx="5040000" cy="6857999"/>
          </a:xfrm>
          <a:prstGeom prst="ellipse">
            <a:avLst/>
          </a:prstGeom>
        </p:spPr>
      </p:pic>
    </p:spTree>
    <p:extLst>
      <p:ext uri="{BB962C8B-B14F-4D97-AF65-F5344CB8AC3E}">
        <p14:creationId xmlns:p14="http://schemas.microsoft.com/office/powerpoint/2010/main" val="413999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308E0B0-7976-45A3-B0F3-E138DDAD68F2}"/>
              </a:ext>
            </a:extLst>
          </p:cNvPr>
          <p:cNvSpPr txBox="1"/>
          <p:nvPr/>
        </p:nvSpPr>
        <p:spPr>
          <a:xfrm>
            <a:off x="1073519" y="416420"/>
            <a:ext cx="2181110" cy="984885"/>
          </a:xfrm>
          <a:prstGeom prst="rect">
            <a:avLst/>
          </a:prstGeom>
          <a:noFill/>
        </p:spPr>
        <p:txBody>
          <a:bodyPr wrap="none" rtlCol="0">
            <a:spAutoFit/>
          </a:bodyPr>
          <a:lstStyle/>
          <a:p>
            <a:r>
              <a:rPr lang="en-GB" sz="4000" b="1" dirty="0">
                <a:solidFill>
                  <a:srgbClr val="9900CC"/>
                </a:solidFill>
              </a:rPr>
              <a:t>INSIGHTS</a:t>
            </a:r>
          </a:p>
          <a:p>
            <a:endParaRPr lang="en-GB" dirty="0"/>
          </a:p>
        </p:txBody>
      </p:sp>
      <p:pic>
        <p:nvPicPr>
          <p:cNvPr id="1034" name="Picture 10" descr="Image result for people logo">
            <a:extLst>
              <a:ext uri="{FF2B5EF4-FFF2-40B4-BE49-F238E27FC236}">
                <a16:creationId xmlns:a16="http://schemas.microsoft.com/office/drawing/2014/main" id="{054C8879-7175-4E42-BF20-7F6714D8C1E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845" b="79604" l="10000" r="90000">
                        <a14:foregroundMark x1="21902" y1="54286" x2="21902" y2="54286"/>
                        <a14:foregroundMark x1="26513" y1="20714" x2="26513" y2="20714"/>
                        <a14:foregroundMark x1="58213" y1="38214" x2="58213" y2="38214"/>
                        <a14:foregroundMark x1="76081" y1="48571" x2="76081" y2="48571"/>
                        <a14:foregroundMark x1="75216" y1="30000" x2="75216" y2="30000"/>
                      </a14:backgroundRemoval>
                    </a14:imgEffect>
                  </a14:imgLayer>
                </a14:imgProps>
              </a:ext>
              <a:ext uri="{28A0092B-C50C-407E-A947-70E740481C1C}">
                <a14:useLocalDpi xmlns:a14="http://schemas.microsoft.com/office/drawing/2010/main" val="0"/>
              </a:ext>
            </a:extLst>
          </a:blip>
          <a:srcRect b="11551"/>
          <a:stretch/>
        </p:blipFill>
        <p:spPr bwMode="auto">
          <a:xfrm>
            <a:off x="887737" y="2571601"/>
            <a:ext cx="1826206" cy="130338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durham university logo">
            <a:extLst>
              <a:ext uri="{FF2B5EF4-FFF2-40B4-BE49-F238E27FC236}">
                <a16:creationId xmlns:a16="http://schemas.microsoft.com/office/drawing/2014/main" id="{B63AF7F3-2C14-484B-8863-7C416FC5968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2592" b="29758"/>
          <a:stretch/>
        </p:blipFill>
        <p:spPr bwMode="auto">
          <a:xfrm>
            <a:off x="6638490" y="1075004"/>
            <a:ext cx="1131733" cy="126495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mage result for graduate hat logo">
            <a:extLst>
              <a:ext uri="{FF2B5EF4-FFF2-40B4-BE49-F238E27FC236}">
                <a16:creationId xmlns:a16="http://schemas.microsoft.com/office/drawing/2014/main" id="{8AE7157D-C603-4A2B-88AF-0716FD0105B5}"/>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4231" r="97308">
                        <a14:foregroundMark x1="7692" y1="57308" x2="7692" y2="57308"/>
                        <a14:foregroundMark x1="8077" y1="56538" x2="9615" y2="56923"/>
                        <a14:foregroundMark x1="6154" y1="58846" x2="4615" y2="59615"/>
                        <a14:foregroundMark x1="45769" y1="38077" x2="64231" y2="44615"/>
                        <a14:foregroundMark x1="64231" y1="44615" x2="51154" y2="36154"/>
                        <a14:foregroundMark x1="97308" y1="46154" x2="93462" y2="44615"/>
                      </a14:backgroundRemoval>
                    </a14:imgEffect>
                  </a14:imgLayer>
                </a14:imgProps>
              </a:ext>
              <a:ext uri="{28A0092B-C50C-407E-A947-70E740481C1C}">
                <a14:useLocalDpi xmlns:a14="http://schemas.microsoft.com/office/drawing/2010/main" val="0"/>
              </a:ext>
            </a:extLst>
          </a:blip>
          <a:srcRect t="16722" b="15140"/>
          <a:stretch/>
        </p:blipFill>
        <p:spPr bwMode="auto">
          <a:xfrm>
            <a:off x="6431489" y="2690078"/>
            <a:ext cx="1540331" cy="106642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AA0638B-451D-44F0-A6FA-12CA56FB409D}"/>
              </a:ext>
            </a:extLst>
          </p:cNvPr>
          <p:cNvSpPr txBox="1"/>
          <p:nvPr/>
        </p:nvSpPr>
        <p:spPr>
          <a:xfrm>
            <a:off x="3056706" y="2243319"/>
            <a:ext cx="3273073" cy="2215991"/>
          </a:xfrm>
          <a:prstGeom prst="rect">
            <a:avLst/>
          </a:prstGeom>
          <a:noFill/>
        </p:spPr>
        <p:txBody>
          <a:bodyPr wrap="square" rtlCol="0">
            <a:spAutoFit/>
          </a:bodyPr>
          <a:lstStyle/>
          <a:p>
            <a:r>
              <a:rPr lang="en-GB" sz="2000" dirty="0"/>
              <a:t>With a squad of over </a:t>
            </a:r>
            <a:r>
              <a:rPr lang="en-GB" sz="2000" b="1" dirty="0"/>
              <a:t>180 players</a:t>
            </a:r>
            <a:r>
              <a:rPr lang="en-GB" sz="2000" dirty="0"/>
              <a:t>, DURFC is one of the largest men’s rugby programmes in the world with thousands of alumni all over the globe. </a:t>
            </a:r>
          </a:p>
          <a:p>
            <a:endParaRPr lang="en-GB" dirty="0"/>
          </a:p>
        </p:txBody>
      </p:sp>
      <p:sp>
        <p:nvSpPr>
          <p:cNvPr id="10" name="TextBox 9">
            <a:extLst>
              <a:ext uri="{FF2B5EF4-FFF2-40B4-BE49-F238E27FC236}">
                <a16:creationId xmlns:a16="http://schemas.microsoft.com/office/drawing/2014/main" id="{22868498-A41E-4A84-985D-73218ED75BE5}"/>
              </a:ext>
            </a:extLst>
          </p:cNvPr>
          <p:cNvSpPr txBox="1"/>
          <p:nvPr/>
        </p:nvSpPr>
        <p:spPr>
          <a:xfrm>
            <a:off x="3056706" y="4257210"/>
            <a:ext cx="3122024" cy="2215991"/>
          </a:xfrm>
          <a:prstGeom prst="rect">
            <a:avLst/>
          </a:prstGeom>
          <a:noFill/>
        </p:spPr>
        <p:txBody>
          <a:bodyPr wrap="square" rtlCol="0">
            <a:spAutoFit/>
          </a:bodyPr>
          <a:lstStyle/>
          <a:p>
            <a:r>
              <a:rPr lang="en-GB" sz="2000" dirty="0"/>
              <a:t>Our 1</a:t>
            </a:r>
            <a:r>
              <a:rPr lang="en-GB" sz="2000" baseline="30000" dirty="0"/>
              <a:t>st</a:t>
            </a:r>
            <a:r>
              <a:rPr lang="en-GB" sz="2000" dirty="0"/>
              <a:t> XV competes in the </a:t>
            </a:r>
            <a:r>
              <a:rPr lang="en-GB" sz="2000" b="1" dirty="0"/>
              <a:t>BUCS Super Rugby League </a:t>
            </a:r>
            <a:r>
              <a:rPr lang="en-GB" sz="2000" dirty="0"/>
              <a:t>which is televised on YouTube and BUCS TV and has up to 50,000 viewers per game </a:t>
            </a:r>
          </a:p>
          <a:p>
            <a:endParaRPr lang="en-GB" dirty="0"/>
          </a:p>
        </p:txBody>
      </p:sp>
      <p:sp>
        <p:nvSpPr>
          <p:cNvPr id="13" name="TextBox 12">
            <a:extLst>
              <a:ext uri="{FF2B5EF4-FFF2-40B4-BE49-F238E27FC236}">
                <a16:creationId xmlns:a16="http://schemas.microsoft.com/office/drawing/2014/main" id="{14218EE7-921A-4292-96DC-78918DDF12EB}"/>
              </a:ext>
            </a:extLst>
          </p:cNvPr>
          <p:cNvSpPr txBox="1"/>
          <p:nvPr/>
        </p:nvSpPr>
        <p:spPr>
          <a:xfrm>
            <a:off x="3056706" y="1200649"/>
            <a:ext cx="3374783" cy="1292662"/>
          </a:xfrm>
          <a:prstGeom prst="rect">
            <a:avLst/>
          </a:prstGeom>
          <a:noFill/>
        </p:spPr>
        <p:txBody>
          <a:bodyPr wrap="square" rtlCol="0">
            <a:spAutoFit/>
          </a:bodyPr>
          <a:lstStyle/>
          <a:p>
            <a:r>
              <a:rPr lang="en-GB" sz="2000" dirty="0"/>
              <a:t>DURFC has a total social media following of over </a:t>
            </a:r>
            <a:r>
              <a:rPr lang="en-GB" sz="2000" b="1" dirty="0"/>
              <a:t>11,500 followers. </a:t>
            </a:r>
          </a:p>
          <a:p>
            <a:endParaRPr lang="en-GB" dirty="0"/>
          </a:p>
        </p:txBody>
      </p:sp>
      <p:pic>
        <p:nvPicPr>
          <p:cNvPr id="1048" name="Picture 24" descr="Image result for television image">
            <a:extLst>
              <a:ext uri="{FF2B5EF4-FFF2-40B4-BE49-F238E27FC236}">
                <a16:creationId xmlns:a16="http://schemas.microsoft.com/office/drawing/2014/main" id="{5801D237-EBDF-4499-AFFD-E9A5BDB9D72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429" b="97143" l="2778" r="96667">
                        <a14:foregroundMark x1="44444" y1="35714" x2="44444" y2="35714"/>
                        <a14:foregroundMark x1="7222" y1="10357" x2="7222" y2="10357"/>
                        <a14:foregroundMark x1="96111" y1="1429" x2="96111" y2="1429"/>
                        <a14:foregroundMark x1="82222" y1="11786" x2="82222" y2="11786"/>
                        <a14:foregroundMark x1="67778" y1="23929" x2="67778" y2="23929"/>
                        <a14:foregroundMark x1="72222" y1="20357" x2="72222" y2="20357"/>
                        <a14:foregroundMark x1="61111" y1="27857" x2="61111" y2="27857"/>
                        <a14:foregroundMark x1="30000" y1="23929" x2="30000" y2="23929"/>
                        <a14:foregroundMark x1="15000" y1="15000" x2="15000" y2="15000"/>
                        <a14:foregroundMark x1="22222" y1="18929" x2="22222" y2="18929"/>
                        <a14:foregroundMark x1="35556" y1="26786" x2="35556" y2="26786"/>
                        <a14:foregroundMark x1="47778" y1="33214" x2="47778" y2="33214"/>
                        <a14:foregroundMark x1="49444" y1="35714" x2="49444" y2="35714"/>
                        <a14:foregroundMark x1="51111" y1="35714" x2="39444" y2="35714"/>
                        <a14:foregroundMark x1="51111" y1="34286" x2="62222" y2="35357"/>
                        <a14:foregroundMark x1="79444" y1="43214" x2="79444" y2="51429"/>
                        <a14:foregroundMark x1="92778" y1="43214" x2="85000" y2="82143"/>
                        <a14:foregroundMark x1="90556" y1="83929" x2="55556" y2="81429"/>
                        <a14:foregroundMark x1="78333" y1="63929" x2="78333" y2="63929"/>
                        <a14:foregroundMark x1="78333" y1="58929" x2="78333" y2="58929"/>
                        <a14:foregroundMark x1="78889" y1="48571" x2="78333" y2="73214"/>
                        <a14:foregroundMark x1="78333" y1="73214" x2="95000" y2="82500"/>
                        <a14:foregroundMark x1="97222" y1="57500" x2="96111" y2="71071"/>
                        <a14:foregroundMark x1="93889" y1="53571" x2="72778" y2="42500"/>
                        <a14:foregroundMark x1="15000" y1="41071" x2="55000" y2="41786"/>
                        <a14:foregroundMark x1="55000" y1="41786" x2="60000" y2="43214"/>
                        <a14:foregroundMark x1="4444" y1="41429" x2="5000" y2="56071"/>
                        <a14:foregroundMark x1="12778" y1="43571" x2="56111" y2="74643"/>
                        <a14:foregroundMark x1="50000" y1="42143" x2="79444" y2="58571"/>
                        <a14:foregroundMark x1="79444" y1="58571" x2="76667" y2="65714"/>
                        <a14:foregroundMark x1="45000" y1="79643" x2="41667" y2="84643"/>
                        <a14:foregroundMark x1="12778" y1="84286" x2="3333" y2="66786"/>
                        <a14:foregroundMark x1="34986" y1="86721" x2="36111" y2="87143"/>
                        <a14:foregroundMark x1="2778" y1="74643" x2="33219" y2="86058"/>
                        <a14:foregroundMark x1="10556" y1="84286" x2="7222" y2="83214"/>
                        <a14:foregroundMark x1="3333" y1="59286" x2="3333" y2="59286"/>
                        <a14:foregroundMark x1="10000" y1="91429" x2="10000" y2="91429"/>
                        <a14:foregroundMark x1="18889" y1="88571" x2="18889" y2="88571"/>
                        <a14:foregroundMark x1="10000" y1="89643" x2="10000" y2="89643"/>
                        <a14:foregroundMark x1="10000" y1="94643" x2="10000" y2="94643"/>
                        <a14:foregroundMark x1="10556" y1="97143" x2="10556" y2="97143"/>
                        <a14:foregroundMark x1="80556" y1="88571" x2="80556" y2="88571"/>
                        <a14:foregroundMark x1="90000" y1="89643" x2="90000" y2="89643"/>
                        <a14:foregroundMark x1="88889" y1="89643" x2="88889" y2="89643"/>
                        <a14:foregroundMark x1="88889" y1="92857" x2="88889" y2="92857"/>
                        <a14:foregroundMark x1="90000" y1="6071" x2="90000" y2="6071"/>
                        <a14:backgroundMark x1="35000" y1="87857" x2="35000" y2="87857"/>
                        <a14:backgroundMark x1="36667" y1="87857" x2="36667" y2="87857"/>
                        <a14:backgroundMark x1="36667" y1="87857" x2="36667" y2="87857"/>
                        <a14:backgroundMark x1="36111" y1="87857" x2="35000" y2="87857"/>
                      </a14:backgroundRemoval>
                    </a14:imgEffect>
                  </a14:imgLayer>
                </a14:imgProps>
              </a:ext>
              <a:ext uri="{28A0092B-C50C-407E-A947-70E740481C1C}">
                <a14:useLocalDpi xmlns:a14="http://schemas.microsoft.com/office/drawing/2010/main" val="0"/>
              </a:ext>
            </a:extLst>
          </a:blip>
          <a:srcRect/>
          <a:stretch>
            <a:fillRect/>
          </a:stretch>
        </p:blipFill>
        <p:spPr bwMode="auto">
          <a:xfrm>
            <a:off x="1303824" y="4327826"/>
            <a:ext cx="994032" cy="154627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17FE3901-A4D4-4F83-94BB-3777E475EF88}"/>
              </a:ext>
            </a:extLst>
          </p:cNvPr>
          <p:cNvSpPr txBox="1"/>
          <p:nvPr/>
        </p:nvSpPr>
        <p:spPr>
          <a:xfrm>
            <a:off x="8202811" y="1215039"/>
            <a:ext cx="3179676" cy="1292662"/>
          </a:xfrm>
          <a:prstGeom prst="rect">
            <a:avLst/>
          </a:prstGeom>
          <a:noFill/>
        </p:spPr>
        <p:txBody>
          <a:bodyPr wrap="square" rtlCol="0">
            <a:spAutoFit/>
          </a:bodyPr>
          <a:lstStyle/>
          <a:p>
            <a:r>
              <a:rPr lang="en-GB" sz="2000" dirty="0"/>
              <a:t>Durham University is ranked in the </a:t>
            </a:r>
            <a:r>
              <a:rPr lang="en-GB" sz="2000" b="1" dirty="0"/>
              <a:t>top 5 universities in the UK.</a:t>
            </a:r>
          </a:p>
          <a:p>
            <a:endParaRPr lang="en-GB" dirty="0"/>
          </a:p>
        </p:txBody>
      </p:sp>
      <p:sp>
        <p:nvSpPr>
          <p:cNvPr id="28" name="TextBox 27">
            <a:extLst>
              <a:ext uri="{FF2B5EF4-FFF2-40B4-BE49-F238E27FC236}">
                <a16:creationId xmlns:a16="http://schemas.microsoft.com/office/drawing/2014/main" id="{8A89345E-D1C4-49EF-A338-E35C6509F71B}"/>
              </a:ext>
            </a:extLst>
          </p:cNvPr>
          <p:cNvSpPr txBox="1"/>
          <p:nvPr/>
        </p:nvSpPr>
        <p:spPr>
          <a:xfrm>
            <a:off x="8202811" y="2620450"/>
            <a:ext cx="3179676" cy="1600438"/>
          </a:xfrm>
          <a:prstGeom prst="rect">
            <a:avLst/>
          </a:prstGeom>
          <a:noFill/>
        </p:spPr>
        <p:txBody>
          <a:bodyPr wrap="square" rtlCol="0">
            <a:spAutoFit/>
          </a:bodyPr>
          <a:lstStyle/>
          <a:p>
            <a:r>
              <a:rPr lang="en-GB" sz="2000" b="1" dirty="0"/>
              <a:t>Durham Graduates </a:t>
            </a:r>
            <a:r>
              <a:rPr lang="en-GB" sz="2000" dirty="0"/>
              <a:t>are ranked in the top 10 in the UK and 34</a:t>
            </a:r>
            <a:r>
              <a:rPr lang="en-GB" sz="2000" baseline="30000" dirty="0"/>
              <a:t>th</a:t>
            </a:r>
            <a:r>
              <a:rPr lang="en-GB" sz="2000" dirty="0"/>
              <a:t> in the world for employability </a:t>
            </a:r>
          </a:p>
          <a:p>
            <a:endParaRPr lang="en-GB" dirty="0"/>
          </a:p>
        </p:txBody>
      </p:sp>
      <p:sp>
        <p:nvSpPr>
          <p:cNvPr id="29" name="TextBox 28">
            <a:extLst>
              <a:ext uri="{FF2B5EF4-FFF2-40B4-BE49-F238E27FC236}">
                <a16:creationId xmlns:a16="http://schemas.microsoft.com/office/drawing/2014/main" id="{26B7493D-4CA6-40D7-B4E0-05BB725C2E57}"/>
              </a:ext>
            </a:extLst>
          </p:cNvPr>
          <p:cNvSpPr txBox="1"/>
          <p:nvPr/>
        </p:nvSpPr>
        <p:spPr>
          <a:xfrm>
            <a:off x="8180368" y="4350300"/>
            <a:ext cx="3179676" cy="2215991"/>
          </a:xfrm>
          <a:prstGeom prst="rect">
            <a:avLst/>
          </a:prstGeom>
          <a:noFill/>
        </p:spPr>
        <p:txBody>
          <a:bodyPr wrap="square" rtlCol="0">
            <a:spAutoFit/>
          </a:bodyPr>
          <a:lstStyle/>
          <a:p>
            <a:r>
              <a:rPr lang="en-GB" sz="2000" dirty="0"/>
              <a:t>Durham has been named  the </a:t>
            </a:r>
            <a:r>
              <a:rPr lang="en-GB" sz="2000" b="1" dirty="0"/>
              <a:t>number 1 University for team sports in consecutive years (2021/22 &amp; 22/23) </a:t>
            </a:r>
            <a:r>
              <a:rPr lang="en-GB" sz="2000" dirty="0"/>
              <a:t>in the UK, training at a £32m facility.</a:t>
            </a:r>
          </a:p>
          <a:p>
            <a:endParaRPr lang="en-GB" dirty="0"/>
          </a:p>
        </p:txBody>
      </p:sp>
      <p:sp>
        <p:nvSpPr>
          <p:cNvPr id="15" name="Rectangle 14">
            <a:extLst>
              <a:ext uri="{FF2B5EF4-FFF2-40B4-BE49-F238E27FC236}">
                <a16:creationId xmlns:a16="http://schemas.microsoft.com/office/drawing/2014/main" id="{18AC26CD-4B33-424B-8037-4B5A2C112A5D}"/>
              </a:ext>
            </a:extLst>
          </p:cNvPr>
          <p:cNvSpPr/>
          <p:nvPr/>
        </p:nvSpPr>
        <p:spPr>
          <a:xfrm>
            <a:off x="391886" y="382182"/>
            <a:ext cx="11443063" cy="6044744"/>
          </a:xfrm>
          <a:prstGeom prst="rect">
            <a:avLst/>
          </a:prstGeom>
          <a:noFill/>
          <a:ln w="76200">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C0469CCF-F9B8-441F-BFFA-12D8412B0E08}"/>
              </a:ext>
            </a:extLst>
          </p:cNvPr>
          <p:cNvGrpSpPr/>
          <p:nvPr/>
        </p:nvGrpSpPr>
        <p:grpSpPr>
          <a:xfrm>
            <a:off x="715682" y="1315512"/>
            <a:ext cx="2170665" cy="545858"/>
            <a:chOff x="715682" y="1315512"/>
            <a:chExt cx="2170665" cy="545858"/>
          </a:xfrm>
        </p:grpSpPr>
        <p:grpSp>
          <p:nvGrpSpPr>
            <p:cNvPr id="7" name="Group 6">
              <a:extLst>
                <a:ext uri="{FF2B5EF4-FFF2-40B4-BE49-F238E27FC236}">
                  <a16:creationId xmlns:a16="http://schemas.microsoft.com/office/drawing/2014/main" id="{6EF14FF1-4604-421F-990F-268C87215996}"/>
                </a:ext>
              </a:extLst>
            </p:cNvPr>
            <p:cNvGrpSpPr/>
            <p:nvPr/>
          </p:nvGrpSpPr>
          <p:grpSpPr>
            <a:xfrm>
              <a:off x="1219698" y="1337907"/>
              <a:ext cx="1666649" cy="504016"/>
              <a:chOff x="649117" y="979773"/>
              <a:chExt cx="1666649" cy="504016"/>
            </a:xfrm>
          </p:grpSpPr>
          <p:pic>
            <p:nvPicPr>
              <p:cNvPr id="1026" name="Picture 2" descr="Image result for facebook">
                <a:extLst>
                  <a:ext uri="{FF2B5EF4-FFF2-40B4-BE49-F238E27FC236}">
                    <a16:creationId xmlns:a16="http://schemas.microsoft.com/office/drawing/2014/main" id="{B344BDBD-4607-4C9F-84C2-133D26FCC73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9117" y="979773"/>
                <a:ext cx="504016" cy="5040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twitter">
                <a:extLst>
                  <a:ext uri="{FF2B5EF4-FFF2-40B4-BE49-F238E27FC236}">
                    <a16:creationId xmlns:a16="http://schemas.microsoft.com/office/drawing/2014/main" id="{A812235A-5E63-4116-BA2E-09F06589B3A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6667" b="16667"/>
              <a:stretch/>
            </p:blipFill>
            <p:spPr bwMode="auto">
              <a:xfrm>
                <a:off x="1230259" y="979773"/>
                <a:ext cx="504016" cy="5040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instagram]">
                <a:extLst>
                  <a:ext uri="{FF2B5EF4-FFF2-40B4-BE49-F238E27FC236}">
                    <a16:creationId xmlns:a16="http://schemas.microsoft.com/office/drawing/2014/main" id="{649C3BB0-69A8-41F3-A752-39367B78634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11400" y="979773"/>
                <a:ext cx="504366" cy="504016"/>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1">
              <a:extLst>
                <a:ext uri="{FF2B5EF4-FFF2-40B4-BE49-F238E27FC236}">
                  <a16:creationId xmlns:a16="http://schemas.microsoft.com/office/drawing/2014/main" id="{30847395-E2D8-4A1F-A271-E7EF3803C172}"/>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84563" b="92816" l="62708" r="66146">
                          <a14:foregroundMark x1="63854" y1="85922" x2="63854" y2="85922"/>
                          <a14:foregroundMark x1="65260" y1="86214" x2="65260" y2="86214"/>
                          <a14:foregroundMark x1="63177" y1="87864" x2="63177" y2="87864"/>
                          <a14:foregroundMark x1="65156" y1="87961" x2="65156" y2="87961"/>
                          <a14:foregroundMark x1="64479" y1="85825" x2="64479" y2="85825"/>
                          <a14:foregroundMark x1="64479" y1="85049" x2="64479" y2="85049"/>
                          <a14:foregroundMark x1="64479" y1="84757" x2="64479" y2="84757"/>
                          <a14:foregroundMark x1="64583" y1="92816" x2="64583" y2="92816"/>
                        </a14:backgroundRemoval>
                      </a14:imgEffect>
                    </a14:imgLayer>
                  </a14:imgProps>
                </a:ext>
              </a:extLst>
            </a:blip>
            <a:srcRect l="62312" t="84377" r="33391" b="6790"/>
            <a:stretch/>
          </p:blipFill>
          <p:spPr>
            <a:xfrm>
              <a:off x="715682" y="1315512"/>
              <a:ext cx="504016" cy="545858"/>
            </a:xfrm>
            <a:prstGeom prst="rect">
              <a:avLst/>
            </a:prstGeom>
          </p:spPr>
        </p:pic>
      </p:grpSp>
      <p:pic>
        <p:nvPicPr>
          <p:cNvPr id="8" name="Picture 7" descr="A close up of a sign&#10;&#10;Description automatically generated">
            <a:extLst>
              <a:ext uri="{FF2B5EF4-FFF2-40B4-BE49-F238E27FC236}">
                <a16:creationId xmlns:a16="http://schemas.microsoft.com/office/drawing/2014/main" id="{7DA869B7-6220-4C56-A77E-546AF660AC5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305194" y="4647856"/>
            <a:ext cx="1801097" cy="947377"/>
          </a:xfrm>
          <a:prstGeom prst="rect">
            <a:avLst/>
          </a:prstGeom>
        </p:spPr>
      </p:pic>
    </p:spTree>
    <p:extLst>
      <p:ext uri="{BB962C8B-B14F-4D97-AF65-F5344CB8AC3E}">
        <p14:creationId xmlns:p14="http://schemas.microsoft.com/office/powerpoint/2010/main" val="41445220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8" name="Picture 17" descr="A person playing a game of football&#10;&#10;Description automatically generated">
            <a:extLst>
              <a:ext uri="{FF2B5EF4-FFF2-40B4-BE49-F238E27FC236}">
                <a16:creationId xmlns:a16="http://schemas.microsoft.com/office/drawing/2014/main" id="{5253C955-2830-4122-AA25-F8AC13E66CF4}"/>
              </a:ext>
            </a:extLst>
          </p:cNvPr>
          <p:cNvPicPr>
            <a:picLocks noChangeAspect="1"/>
          </p:cNvPicPr>
          <p:nvPr/>
        </p:nvPicPr>
        <p:blipFill rotWithShape="1">
          <a:blip r:embed="rId2">
            <a:extLst>
              <a:ext uri="{28A0092B-C50C-407E-A947-70E740481C1C}">
                <a14:useLocalDpi xmlns:a14="http://schemas.microsoft.com/office/drawing/2010/main" val="0"/>
              </a:ext>
            </a:extLst>
          </a:blip>
          <a:srcRect l="46844" r="21563"/>
          <a:stretch/>
        </p:blipFill>
        <p:spPr>
          <a:xfrm>
            <a:off x="8981439" y="-5417"/>
            <a:ext cx="3250809" cy="6858000"/>
          </a:xfrm>
          <a:prstGeom prst="ellipse">
            <a:avLst/>
          </a:prstGeom>
        </p:spPr>
      </p:pic>
      <p:sp>
        <p:nvSpPr>
          <p:cNvPr id="4" name="TextBox 3">
            <a:extLst>
              <a:ext uri="{FF2B5EF4-FFF2-40B4-BE49-F238E27FC236}">
                <a16:creationId xmlns:a16="http://schemas.microsoft.com/office/drawing/2014/main" id="{24718311-C946-47A7-9AF8-A2470BF540FC}"/>
              </a:ext>
            </a:extLst>
          </p:cNvPr>
          <p:cNvSpPr txBox="1"/>
          <p:nvPr/>
        </p:nvSpPr>
        <p:spPr>
          <a:xfrm>
            <a:off x="1006210" y="819689"/>
            <a:ext cx="3647460" cy="5324535"/>
          </a:xfrm>
          <a:prstGeom prst="rect">
            <a:avLst/>
          </a:prstGeom>
          <a:noFill/>
        </p:spPr>
        <p:txBody>
          <a:bodyPr wrap="square" rtlCol="0">
            <a:spAutoFit/>
          </a:bodyPr>
          <a:lstStyle/>
          <a:p>
            <a:endParaRPr lang="en-GB" sz="2000" dirty="0"/>
          </a:p>
          <a:p>
            <a:r>
              <a:rPr lang="en-GB" sz="2000" dirty="0"/>
              <a:t>Affiliation with the </a:t>
            </a:r>
            <a:r>
              <a:rPr lang="en-GB" sz="2000" b="1" dirty="0"/>
              <a:t>largest</a:t>
            </a:r>
            <a:r>
              <a:rPr lang="en-GB" sz="2000" dirty="0"/>
              <a:t> men’s rugby club in the country</a:t>
            </a:r>
          </a:p>
          <a:p>
            <a:endParaRPr lang="en-GB" sz="2000" dirty="0"/>
          </a:p>
          <a:p>
            <a:endParaRPr lang="en-GB" sz="2000" dirty="0"/>
          </a:p>
          <a:p>
            <a:endParaRPr lang="en-GB" sz="2000" dirty="0"/>
          </a:p>
          <a:p>
            <a:r>
              <a:rPr lang="en-GB" sz="2000" dirty="0"/>
              <a:t>Brand exposure </a:t>
            </a:r>
          </a:p>
          <a:p>
            <a:endParaRPr lang="en-GB" sz="2000" dirty="0"/>
          </a:p>
          <a:p>
            <a:endParaRPr lang="en-GB" sz="2000" dirty="0"/>
          </a:p>
          <a:p>
            <a:endParaRPr lang="en-GB" sz="2000" dirty="0"/>
          </a:p>
          <a:p>
            <a:r>
              <a:rPr lang="en-GB" sz="2000" dirty="0"/>
              <a:t>Talent network opportunities</a:t>
            </a:r>
          </a:p>
          <a:p>
            <a:endParaRPr lang="en-GB" sz="2000" dirty="0"/>
          </a:p>
          <a:p>
            <a:endParaRPr lang="en-GB" sz="2000" dirty="0"/>
          </a:p>
          <a:p>
            <a:endParaRPr lang="en-GB" sz="2000" dirty="0"/>
          </a:p>
          <a:p>
            <a:r>
              <a:rPr lang="en-GB" sz="2000" dirty="0"/>
              <a:t>Social media exposure to over </a:t>
            </a:r>
            <a:r>
              <a:rPr lang="en-GB" sz="2000" b="1" dirty="0"/>
              <a:t>11,500 followers.</a:t>
            </a:r>
          </a:p>
          <a:p>
            <a:endParaRPr lang="en-GB" sz="2000" dirty="0"/>
          </a:p>
        </p:txBody>
      </p:sp>
      <p:grpSp>
        <p:nvGrpSpPr>
          <p:cNvPr id="32" name="Group 31">
            <a:extLst>
              <a:ext uri="{FF2B5EF4-FFF2-40B4-BE49-F238E27FC236}">
                <a16:creationId xmlns:a16="http://schemas.microsoft.com/office/drawing/2014/main" id="{3C917503-2B92-457D-9B0F-483B1A017B76}"/>
              </a:ext>
            </a:extLst>
          </p:cNvPr>
          <p:cNvGrpSpPr/>
          <p:nvPr/>
        </p:nvGrpSpPr>
        <p:grpSpPr>
          <a:xfrm>
            <a:off x="495278" y="1304715"/>
            <a:ext cx="510932" cy="4237736"/>
            <a:chOff x="203839" y="1062491"/>
            <a:chExt cx="510932" cy="4237736"/>
          </a:xfrm>
        </p:grpSpPr>
        <p:pic>
          <p:nvPicPr>
            <p:cNvPr id="13" name="Picture 12" descr="A close up of a sign&#10;&#10;Description automatically generated">
              <a:extLst>
                <a:ext uri="{FF2B5EF4-FFF2-40B4-BE49-F238E27FC236}">
                  <a16:creationId xmlns:a16="http://schemas.microsoft.com/office/drawing/2014/main" id="{5606F667-66B1-40B7-B0CD-6BFA62C0CF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554" y="1062491"/>
              <a:ext cx="507217" cy="532838"/>
            </a:xfrm>
            <a:prstGeom prst="rect">
              <a:avLst/>
            </a:prstGeom>
          </p:spPr>
        </p:pic>
        <p:pic>
          <p:nvPicPr>
            <p:cNvPr id="15" name="Picture 14" descr="A close up of a sign&#10;&#10;Description automatically generated">
              <a:extLst>
                <a:ext uri="{FF2B5EF4-FFF2-40B4-BE49-F238E27FC236}">
                  <a16:creationId xmlns:a16="http://schemas.microsoft.com/office/drawing/2014/main" id="{2C85DB95-50B2-486B-AE07-70035888A6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296" y="2338671"/>
              <a:ext cx="507217" cy="532838"/>
            </a:xfrm>
            <a:prstGeom prst="rect">
              <a:avLst/>
            </a:prstGeom>
          </p:spPr>
        </p:pic>
        <p:pic>
          <p:nvPicPr>
            <p:cNvPr id="16" name="Picture 15" descr="A close up of a sign&#10;&#10;Description automatically generated">
              <a:extLst>
                <a:ext uri="{FF2B5EF4-FFF2-40B4-BE49-F238E27FC236}">
                  <a16:creationId xmlns:a16="http://schemas.microsoft.com/office/drawing/2014/main" id="{41229A3D-3BF1-45BD-98B2-00457EEC37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296" y="3553030"/>
              <a:ext cx="507217" cy="532838"/>
            </a:xfrm>
            <a:prstGeom prst="rect">
              <a:avLst/>
            </a:prstGeom>
          </p:spPr>
        </p:pic>
        <p:pic>
          <p:nvPicPr>
            <p:cNvPr id="20" name="Picture 19" descr="A close up of a sign&#10;&#10;Description automatically generated">
              <a:extLst>
                <a:ext uri="{FF2B5EF4-FFF2-40B4-BE49-F238E27FC236}">
                  <a16:creationId xmlns:a16="http://schemas.microsoft.com/office/drawing/2014/main" id="{7E989914-9C6A-490D-AA89-62EE16F9B3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839" y="4767389"/>
              <a:ext cx="507217" cy="532838"/>
            </a:xfrm>
            <a:prstGeom prst="rect">
              <a:avLst/>
            </a:prstGeom>
          </p:spPr>
        </p:pic>
      </p:grpSp>
      <p:sp>
        <p:nvSpPr>
          <p:cNvPr id="28" name="TextBox 27">
            <a:extLst>
              <a:ext uri="{FF2B5EF4-FFF2-40B4-BE49-F238E27FC236}">
                <a16:creationId xmlns:a16="http://schemas.microsoft.com/office/drawing/2014/main" id="{9826A4C5-2EA5-42A1-A816-B217BC32D6DE}"/>
              </a:ext>
            </a:extLst>
          </p:cNvPr>
          <p:cNvSpPr txBox="1"/>
          <p:nvPr/>
        </p:nvSpPr>
        <p:spPr>
          <a:xfrm>
            <a:off x="5243279" y="1103624"/>
            <a:ext cx="3890562" cy="3724096"/>
          </a:xfrm>
          <a:prstGeom prst="rect">
            <a:avLst/>
          </a:prstGeom>
          <a:noFill/>
        </p:spPr>
        <p:txBody>
          <a:bodyPr wrap="square" rtlCol="0">
            <a:spAutoFit/>
          </a:bodyPr>
          <a:lstStyle/>
          <a:p>
            <a:r>
              <a:rPr lang="en-GB" sz="2000" dirty="0"/>
              <a:t>Match day exposure to both students and social media coverage. </a:t>
            </a:r>
          </a:p>
          <a:p>
            <a:endParaRPr lang="en-GB" sz="2000" dirty="0"/>
          </a:p>
          <a:p>
            <a:r>
              <a:rPr lang="en-GB" sz="2000" dirty="0"/>
              <a:t>Increase Market audience</a:t>
            </a:r>
          </a:p>
          <a:p>
            <a:endParaRPr lang="en-GB" sz="2000" dirty="0"/>
          </a:p>
          <a:p>
            <a:endParaRPr lang="en-GB" sz="2000" dirty="0"/>
          </a:p>
          <a:p>
            <a:endParaRPr lang="en-GB" sz="2000" dirty="0"/>
          </a:p>
          <a:p>
            <a:r>
              <a:rPr lang="en-GB" sz="2000" dirty="0"/>
              <a:t>Access to club membership (including Alumni)</a:t>
            </a:r>
          </a:p>
          <a:p>
            <a:endParaRPr lang="en-GB" dirty="0"/>
          </a:p>
          <a:p>
            <a:endParaRPr lang="en-GB" dirty="0"/>
          </a:p>
        </p:txBody>
      </p:sp>
      <p:sp>
        <p:nvSpPr>
          <p:cNvPr id="29" name="TextBox 28">
            <a:extLst>
              <a:ext uri="{FF2B5EF4-FFF2-40B4-BE49-F238E27FC236}">
                <a16:creationId xmlns:a16="http://schemas.microsoft.com/office/drawing/2014/main" id="{C7BA86E5-805F-4377-8A92-54F01D18F7A8}"/>
              </a:ext>
            </a:extLst>
          </p:cNvPr>
          <p:cNvSpPr txBox="1"/>
          <p:nvPr/>
        </p:nvSpPr>
        <p:spPr>
          <a:xfrm>
            <a:off x="605746" y="86329"/>
            <a:ext cx="6032934" cy="984885"/>
          </a:xfrm>
          <a:prstGeom prst="rect">
            <a:avLst/>
          </a:prstGeom>
          <a:noFill/>
        </p:spPr>
        <p:txBody>
          <a:bodyPr wrap="none" rtlCol="0">
            <a:spAutoFit/>
          </a:bodyPr>
          <a:lstStyle/>
          <a:p>
            <a:r>
              <a:rPr lang="en-GB" sz="4000" b="1" dirty="0">
                <a:solidFill>
                  <a:srgbClr val="9900CC"/>
                </a:solidFill>
              </a:rPr>
              <a:t>BENEFITS OF SPONSORSHIP</a:t>
            </a:r>
          </a:p>
          <a:p>
            <a:endParaRPr lang="en-GB" dirty="0"/>
          </a:p>
        </p:txBody>
      </p:sp>
      <p:grpSp>
        <p:nvGrpSpPr>
          <p:cNvPr id="33" name="Group 32">
            <a:extLst>
              <a:ext uri="{FF2B5EF4-FFF2-40B4-BE49-F238E27FC236}">
                <a16:creationId xmlns:a16="http://schemas.microsoft.com/office/drawing/2014/main" id="{960B5D9F-CA71-485A-8D74-37FF807780EF}"/>
              </a:ext>
            </a:extLst>
          </p:cNvPr>
          <p:cNvGrpSpPr/>
          <p:nvPr/>
        </p:nvGrpSpPr>
        <p:grpSpPr>
          <a:xfrm>
            <a:off x="4694865" y="1048363"/>
            <a:ext cx="507217" cy="3023377"/>
            <a:chOff x="4837478" y="1048363"/>
            <a:chExt cx="507217" cy="3023377"/>
          </a:xfrm>
        </p:grpSpPr>
        <p:pic>
          <p:nvPicPr>
            <p:cNvPr id="8" name="Picture 7" descr="A close up of a sign&#10;&#10;Description automatically generated">
              <a:extLst>
                <a:ext uri="{FF2B5EF4-FFF2-40B4-BE49-F238E27FC236}">
                  <a16:creationId xmlns:a16="http://schemas.microsoft.com/office/drawing/2014/main" id="{6CACC1B6-90AC-4ACD-80DC-798D0AC606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7478" y="1048363"/>
              <a:ext cx="507217" cy="532838"/>
            </a:xfrm>
            <a:prstGeom prst="rect">
              <a:avLst/>
            </a:prstGeom>
          </p:spPr>
        </p:pic>
        <p:pic>
          <p:nvPicPr>
            <p:cNvPr id="30" name="Picture 29" descr="A close up of a sign&#10;&#10;Description automatically generated">
              <a:extLst>
                <a:ext uri="{FF2B5EF4-FFF2-40B4-BE49-F238E27FC236}">
                  <a16:creationId xmlns:a16="http://schemas.microsoft.com/office/drawing/2014/main" id="{13DBC6A0-A942-4936-ABA4-E16B2E8E2B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7478" y="2324543"/>
              <a:ext cx="507217" cy="532838"/>
            </a:xfrm>
            <a:prstGeom prst="rect">
              <a:avLst/>
            </a:prstGeom>
          </p:spPr>
        </p:pic>
        <p:pic>
          <p:nvPicPr>
            <p:cNvPr id="31" name="Picture 30" descr="A close up of a sign&#10;&#10;Description automatically generated">
              <a:extLst>
                <a:ext uri="{FF2B5EF4-FFF2-40B4-BE49-F238E27FC236}">
                  <a16:creationId xmlns:a16="http://schemas.microsoft.com/office/drawing/2014/main" id="{397B4A56-C679-47B6-A7D1-F5901FE5D5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7478" y="3538902"/>
              <a:ext cx="507217" cy="532838"/>
            </a:xfrm>
            <a:prstGeom prst="rect">
              <a:avLst/>
            </a:prstGeom>
          </p:spPr>
        </p:pic>
      </p:grpSp>
    </p:spTree>
    <p:extLst>
      <p:ext uri="{BB962C8B-B14F-4D97-AF65-F5344CB8AC3E}">
        <p14:creationId xmlns:p14="http://schemas.microsoft.com/office/powerpoint/2010/main" val="230678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descr="A person holding a sign&#10;&#10;Description automatically generated">
            <a:extLst>
              <a:ext uri="{FF2B5EF4-FFF2-40B4-BE49-F238E27FC236}">
                <a16:creationId xmlns:a16="http://schemas.microsoft.com/office/drawing/2014/main" id="{39692E12-12C3-457E-9586-CE5DEB9FF602}"/>
              </a:ext>
            </a:extLst>
          </p:cNvPr>
          <p:cNvPicPr>
            <a:picLocks noChangeAspect="1"/>
          </p:cNvPicPr>
          <p:nvPr/>
        </p:nvPicPr>
        <p:blipFill rotWithShape="1">
          <a:blip r:embed="rId2">
            <a:extLst>
              <a:ext uri="{28A0092B-C50C-407E-A947-70E740481C1C}">
                <a14:useLocalDpi xmlns:a14="http://schemas.microsoft.com/office/drawing/2010/main" val="0"/>
              </a:ext>
            </a:extLst>
          </a:blip>
          <a:srcRect t="-1" b="30728"/>
          <a:stretch/>
        </p:blipFill>
        <p:spPr>
          <a:xfrm>
            <a:off x="-30480" y="-507832"/>
            <a:ext cx="12222480" cy="5018872"/>
          </a:xfrm>
          <a:prstGeom prst="rect">
            <a:avLst/>
          </a:prstGeom>
        </p:spPr>
      </p:pic>
      <p:sp>
        <p:nvSpPr>
          <p:cNvPr id="6" name="TextBox 5">
            <a:extLst>
              <a:ext uri="{FF2B5EF4-FFF2-40B4-BE49-F238E27FC236}">
                <a16:creationId xmlns:a16="http://schemas.microsoft.com/office/drawing/2014/main" id="{24F212B4-55AB-4273-B2C3-2E35CB8DE0EB}"/>
              </a:ext>
            </a:extLst>
          </p:cNvPr>
          <p:cNvSpPr txBox="1"/>
          <p:nvPr/>
        </p:nvSpPr>
        <p:spPr>
          <a:xfrm>
            <a:off x="365760" y="4430181"/>
            <a:ext cx="11460480" cy="984885"/>
          </a:xfrm>
          <a:prstGeom prst="rect">
            <a:avLst/>
          </a:prstGeom>
          <a:noFill/>
        </p:spPr>
        <p:txBody>
          <a:bodyPr wrap="square" rtlCol="0">
            <a:spAutoFit/>
          </a:bodyPr>
          <a:lstStyle/>
          <a:p>
            <a:r>
              <a:rPr lang="en-GB" sz="4000" b="1" dirty="0">
                <a:solidFill>
                  <a:srgbClr val="9900CC"/>
                </a:solidFill>
              </a:rPr>
              <a:t>TAILORED SPONSORSHIP/ADVERTISEMENT PACKAGES</a:t>
            </a:r>
          </a:p>
          <a:p>
            <a:endParaRPr lang="en-GB" dirty="0"/>
          </a:p>
        </p:txBody>
      </p:sp>
      <p:sp>
        <p:nvSpPr>
          <p:cNvPr id="7" name="TextBox 6">
            <a:extLst>
              <a:ext uri="{FF2B5EF4-FFF2-40B4-BE49-F238E27FC236}">
                <a16:creationId xmlns:a16="http://schemas.microsoft.com/office/drawing/2014/main" id="{1B0CB8C5-5D5A-44CA-A9A2-2437C0C24FC4}"/>
              </a:ext>
            </a:extLst>
          </p:cNvPr>
          <p:cNvSpPr txBox="1"/>
          <p:nvPr/>
        </p:nvSpPr>
        <p:spPr>
          <a:xfrm>
            <a:off x="541020" y="5085184"/>
            <a:ext cx="11109960" cy="1015663"/>
          </a:xfrm>
          <a:prstGeom prst="rect">
            <a:avLst/>
          </a:prstGeom>
          <a:noFill/>
        </p:spPr>
        <p:txBody>
          <a:bodyPr wrap="square" rtlCol="0">
            <a:spAutoFit/>
          </a:bodyPr>
          <a:lstStyle/>
          <a:p>
            <a:pPr algn="just"/>
            <a:r>
              <a:rPr lang="en-GB" sz="2000" dirty="0"/>
              <a:t>At DURFC we are committed to working closely with all our potential partners to develop a sponsorship/ advertisement package that works for your business. The following pages give an insight into the exciting opportunities we have to offer. All of our opportunities presented can be tailored to your preferences.</a:t>
            </a:r>
          </a:p>
        </p:txBody>
      </p:sp>
    </p:spTree>
    <p:extLst>
      <p:ext uri="{BB962C8B-B14F-4D97-AF65-F5344CB8AC3E}">
        <p14:creationId xmlns:p14="http://schemas.microsoft.com/office/powerpoint/2010/main" val="91336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5123EF-55EF-4F3F-B400-24EEE5485270}"/>
              </a:ext>
            </a:extLst>
          </p:cNvPr>
          <p:cNvSpPr/>
          <p:nvPr/>
        </p:nvSpPr>
        <p:spPr>
          <a:xfrm>
            <a:off x="391886" y="382182"/>
            <a:ext cx="11443063" cy="6044744"/>
          </a:xfrm>
          <a:prstGeom prst="rect">
            <a:avLst/>
          </a:prstGeom>
          <a:noFill/>
          <a:ln w="76200">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0F57F118-83E9-40F3-AD62-94D01FE9CEAE}"/>
              </a:ext>
            </a:extLst>
          </p:cNvPr>
          <p:cNvGrpSpPr/>
          <p:nvPr/>
        </p:nvGrpSpPr>
        <p:grpSpPr>
          <a:xfrm>
            <a:off x="855252" y="1210962"/>
            <a:ext cx="2802347" cy="2583798"/>
            <a:chOff x="512717" y="547370"/>
            <a:chExt cx="3866244" cy="3521710"/>
          </a:xfrm>
        </p:grpSpPr>
        <p:pic>
          <p:nvPicPr>
            <p:cNvPr id="5" name="Picture 4" descr="page3image2195522080">
              <a:extLst>
                <a:ext uri="{FF2B5EF4-FFF2-40B4-BE49-F238E27FC236}">
                  <a16:creationId xmlns:a16="http://schemas.microsoft.com/office/drawing/2014/main" id="{4A387931-F78B-4106-9EF8-6CEB8C1DC3D8}"/>
                </a:ext>
              </a:extLst>
            </p:cNvPr>
            <p:cNvPicPr/>
            <p:nvPr/>
          </p:nvPicPr>
          <p:blipFill rotWithShape="1">
            <a:blip r:embed="rId2">
              <a:extLst>
                <a:ext uri="{BEBA8EAE-BF5A-486C-A8C5-ECC9F3942E4B}">
                  <a14:imgProps xmlns:a14="http://schemas.microsoft.com/office/drawing/2010/main">
                    <a14:imgLayer r:embed="rId3">
                      <a14:imgEffect>
                        <a14:backgroundRemoval t="5848" b="94152" l="6322" r="94540">
                          <a14:foregroundMark x1="9339" y1="19006" x2="6322" y2="31871"/>
                          <a14:foregroundMark x1="6322" y1="31871" x2="12787" y2="31287"/>
                          <a14:foregroundMark x1="12787" y1="31287" x2="12931" y2="31287"/>
                          <a14:foregroundMark x1="16236" y1="9942" x2="36925" y2="13450"/>
                          <a14:foregroundMark x1="36925" y1="13450" x2="43247" y2="18129"/>
                          <a14:foregroundMark x1="43247" y1="18129" x2="46552" y2="26023"/>
                          <a14:foregroundMark x1="21121" y1="6140" x2="24856" y2="6140"/>
                          <a14:foregroundMark x1="14224" y1="92982" x2="34195" y2="94444"/>
                          <a14:foregroundMark x1="56034" y1="24269" x2="57759" y2="38012"/>
                          <a14:foregroundMark x1="57759" y1="38012" x2="64224" y2="33041"/>
                          <a14:foregroundMark x1="64224" y1="33041" x2="64080" y2="62865"/>
                          <a14:foregroundMark x1="64080" y1="62865" x2="67816" y2="90936"/>
                          <a14:foregroundMark x1="67816" y1="90936" x2="73994" y2="87719"/>
                          <a14:foregroundMark x1="73994" y1="87719" x2="82471" y2="63158"/>
                          <a14:foregroundMark x1="82471" y1="63158" x2="84195" y2="34503"/>
                          <a14:foregroundMark x1="84195" y1="34503" x2="91092" y2="35088"/>
                          <a14:foregroundMark x1="91092" y1="35088" x2="94540" y2="25146"/>
                          <a14:foregroundMark x1="69397" y1="28655" x2="72414" y2="42690"/>
                          <a14:foregroundMark x1="72414" y1="42690" x2="78879" y2="41228"/>
                          <a14:foregroundMark x1="78879" y1="41228" x2="82040" y2="28070"/>
                          <a14:foregroundMark x1="82040" y1="28070" x2="82040" y2="27778"/>
                          <a14:foregroundMark x1="69397" y1="56725" x2="82328" y2="42982"/>
                          <a14:foregroundMark x1="82328" y1="42982" x2="83190" y2="40643"/>
                          <a14:foregroundMark x1="68103" y1="40643" x2="72845" y2="47953"/>
                        </a14:backgroundRemoval>
                      </a14:imgEffect>
                    </a14:imgLayer>
                  </a14:imgProps>
                </a:ext>
                <a:ext uri="{28A0092B-C50C-407E-A947-70E740481C1C}">
                  <a14:useLocalDpi xmlns:a14="http://schemas.microsoft.com/office/drawing/2010/main" val="0"/>
                </a:ext>
              </a:extLst>
            </a:blip>
            <a:srcRect r="49998"/>
            <a:stretch/>
          </p:blipFill>
          <p:spPr bwMode="auto">
            <a:xfrm>
              <a:off x="512717" y="547370"/>
              <a:ext cx="3866244" cy="3521710"/>
            </a:xfrm>
            <a:prstGeom prst="rect">
              <a:avLst/>
            </a:prstGeom>
            <a:noFill/>
            <a:ln>
              <a:noFill/>
            </a:ln>
          </p:spPr>
        </p:pic>
        <p:pic>
          <p:nvPicPr>
            <p:cNvPr id="6" name="Picture 5" descr="A close up of a sign&#10;&#10;Description automatically generated">
              <a:extLst>
                <a:ext uri="{FF2B5EF4-FFF2-40B4-BE49-F238E27FC236}">
                  <a16:creationId xmlns:a16="http://schemas.microsoft.com/office/drawing/2014/main" id="{3910C372-6148-4DF1-8A83-BDD6BDD98B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2345" y="1264920"/>
              <a:ext cx="395650" cy="415636"/>
            </a:xfrm>
            <a:prstGeom prst="rect">
              <a:avLst/>
            </a:prstGeom>
          </p:spPr>
        </p:pic>
      </p:grpSp>
      <p:pic>
        <p:nvPicPr>
          <p:cNvPr id="8" name="Picture 7" descr="page3image2195522080">
            <a:extLst>
              <a:ext uri="{FF2B5EF4-FFF2-40B4-BE49-F238E27FC236}">
                <a16:creationId xmlns:a16="http://schemas.microsoft.com/office/drawing/2014/main" id="{585730EE-E9D8-47BA-8EF9-283EAC3976B9}"/>
              </a:ext>
            </a:extLst>
          </p:cNvPr>
          <p:cNvPicPr/>
          <p:nvPr/>
        </p:nvPicPr>
        <p:blipFill rotWithShape="1">
          <a:blip r:embed="rId2">
            <a:extLst>
              <a:ext uri="{BEBA8EAE-BF5A-486C-A8C5-ECC9F3942E4B}">
                <a14:imgProps xmlns:a14="http://schemas.microsoft.com/office/drawing/2010/main">
                  <a14:imgLayer r:embed="rId3">
                    <a14:imgEffect>
                      <a14:backgroundRemoval t="5848" b="94152" l="6322" r="94540">
                        <a14:foregroundMark x1="9339" y1="19006" x2="6322" y2="31871"/>
                        <a14:foregroundMark x1="6322" y1="31871" x2="12787" y2="31287"/>
                        <a14:foregroundMark x1="12787" y1="31287" x2="12931" y2="31287"/>
                        <a14:foregroundMark x1="16236" y1="9942" x2="36925" y2="13450"/>
                        <a14:foregroundMark x1="36925" y1="13450" x2="43247" y2="18129"/>
                        <a14:foregroundMark x1="43247" y1="18129" x2="46552" y2="26023"/>
                        <a14:foregroundMark x1="21121" y1="6140" x2="24856" y2="6140"/>
                        <a14:foregroundMark x1="14224" y1="92982" x2="34195" y2="94444"/>
                        <a14:foregroundMark x1="56034" y1="24269" x2="57759" y2="38012"/>
                        <a14:foregroundMark x1="57759" y1="38012" x2="64224" y2="33041"/>
                        <a14:foregroundMark x1="64224" y1="33041" x2="64080" y2="62865"/>
                        <a14:foregroundMark x1="64080" y1="62865" x2="67816" y2="90936"/>
                        <a14:foregroundMark x1="67816" y1="90936" x2="73994" y2="87719"/>
                        <a14:foregroundMark x1="73994" y1="87719" x2="82471" y2="63158"/>
                        <a14:foregroundMark x1="82471" y1="63158" x2="84195" y2="34503"/>
                        <a14:foregroundMark x1="84195" y1="34503" x2="91092" y2="35088"/>
                        <a14:foregroundMark x1="91092" y1="35088" x2="94540" y2="25146"/>
                        <a14:foregroundMark x1="69397" y1="28655" x2="72414" y2="42690"/>
                        <a14:foregroundMark x1="72414" y1="42690" x2="78879" y2="41228"/>
                        <a14:foregroundMark x1="78879" y1="41228" x2="82040" y2="28070"/>
                        <a14:foregroundMark x1="82040" y1="28070" x2="82040" y2="27778"/>
                        <a14:foregroundMark x1="69397" y1="56725" x2="82328" y2="42982"/>
                        <a14:foregroundMark x1="82328" y1="42982" x2="83190" y2="40643"/>
                        <a14:foregroundMark x1="68103" y1="40643" x2="72845" y2="47953"/>
                      </a14:backgroundRemoval>
                    </a14:imgEffect>
                  </a14:imgLayer>
                </a14:imgProps>
              </a:ext>
              <a:ext uri="{28A0092B-C50C-407E-A947-70E740481C1C}">
                <a14:useLocalDpi xmlns:a14="http://schemas.microsoft.com/office/drawing/2010/main" val="0"/>
              </a:ext>
            </a:extLst>
          </a:blip>
          <a:srcRect l="49740" r="1905"/>
          <a:stretch/>
        </p:blipFill>
        <p:spPr bwMode="auto">
          <a:xfrm>
            <a:off x="947569" y="3794760"/>
            <a:ext cx="2710030" cy="2583798"/>
          </a:xfrm>
          <a:prstGeom prst="rect">
            <a:avLst/>
          </a:prstGeom>
          <a:noFill/>
          <a:ln>
            <a:noFill/>
          </a:ln>
        </p:spPr>
      </p:pic>
      <p:sp>
        <p:nvSpPr>
          <p:cNvPr id="9" name="TextBox 8">
            <a:extLst>
              <a:ext uri="{FF2B5EF4-FFF2-40B4-BE49-F238E27FC236}">
                <a16:creationId xmlns:a16="http://schemas.microsoft.com/office/drawing/2014/main" id="{CB402B0D-DCFB-4122-82FC-224F0963938C}"/>
              </a:ext>
            </a:extLst>
          </p:cNvPr>
          <p:cNvSpPr txBox="1"/>
          <p:nvPr/>
        </p:nvSpPr>
        <p:spPr>
          <a:xfrm>
            <a:off x="753762" y="506627"/>
            <a:ext cx="10812162" cy="707886"/>
          </a:xfrm>
          <a:prstGeom prst="rect">
            <a:avLst/>
          </a:prstGeom>
          <a:noFill/>
        </p:spPr>
        <p:txBody>
          <a:bodyPr wrap="square" rtlCol="0">
            <a:spAutoFit/>
          </a:bodyPr>
          <a:lstStyle/>
          <a:p>
            <a:r>
              <a:rPr lang="en-GB" sz="4000" b="1" dirty="0">
                <a:solidFill>
                  <a:srgbClr val="9900CC"/>
                </a:solidFill>
              </a:rPr>
              <a:t>MATCH KIT/ OFFICIAL PARTNER SPONSORSHIP</a:t>
            </a:r>
          </a:p>
        </p:txBody>
      </p:sp>
      <p:sp>
        <p:nvSpPr>
          <p:cNvPr id="10" name="TextBox 9">
            <a:extLst>
              <a:ext uri="{FF2B5EF4-FFF2-40B4-BE49-F238E27FC236}">
                <a16:creationId xmlns:a16="http://schemas.microsoft.com/office/drawing/2014/main" id="{21D27D34-9DDE-41AE-A484-D0608629B216}"/>
              </a:ext>
            </a:extLst>
          </p:cNvPr>
          <p:cNvSpPr txBox="1"/>
          <p:nvPr/>
        </p:nvSpPr>
        <p:spPr>
          <a:xfrm>
            <a:off x="3657597" y="1162594"/>
            <a:ext cx="8056235" cy="1015663"/>
          </a:xfrm>
          <a:prstGeom prst="rect">
            <a:avLst/>
          </a:prstGeom>
          <a:noFill/>
        </p:spPr>
        <p:txBody>
          <a:bodyPr wrap="square" rtlCol="0">
            <a:spAutoFit/>
          </a:bodyPr>
          <a:lstStyle/>
          <a:p>
            <a:pPr algn="just"/>
            <a:r>
              <a:rPr lang="en-GB" sz="2000" dirty="0"/>
              <a:t>Become our flagship club sponsor and have your logo displayed on every playing shirt for ALL our teams. Choose from one of the five locations on the shirt for your logo. All sponsors come with two-year minimum display term.</a:t>
            </a:r>
          </a:p>
        </p:txBody>
      </p:sp>
      <p:sp>
        <p:nvSpPr>
          <p:cNvPr id="11" name="TextBox 10">
            <a:extLst>
              <a:ext uri="{FF2B5EF4-FFF2-40B4-BE49-F238E27FC236}">
                <a16:creationId xmlns:a16="http://schemas.microsoft.com/office/drawing/2014/main" id="{5A596FD3-3D56-4276-95AE-C22DE48478D5}"/>
              </a:ext>
            </a:extLst>
          </p:cNvPr>
          <p:cNvSpPr txBox="1"/>
          <p:nvPr/>
        </p:nvSpPr>
        <p:spPr>
          <a:xfrm>
            <a:off x="3657598" y="2278622"/>
            <a:ext cx="7500551" cy="707886"/>
          </a:xfrm>
          <a:prstGeom prst="rect">
            <a:avLst/>
          </a:prstGeom>
          <a:noFill/>
        </p:spPr>
        <p:txBody>
          <a:bodyPr wrap="square" rtlCol="0">
            <a:spAutoFit/>
          </a:bodyPr>
          <a:lstStyle/>
          <a:p>
            <a:r>
              <a:rPr lang="en-GB" sz="2000" dirty="0"/>
              <a:t>All prices below exclude costs of origination/artwork and printing:</a:t>
            </a:r>
          </a:p>
          <a:p>
            <a:endParaRPr lang="en-GB" sz="2000" dirty="0"/>
          </a:p>
        </p:txBody>
      </p:sp>
      <p:sp>
        <p:nvSpPr>
          <p:cNvPr id="12" name="TextBox 11">
            <a:extLst>
              <a:ext uri="{FF2B5EF4-FFF2-40B4-BE49-F238E27FC236}">
                <a16:creationId xmlns:a16="http://schemas.microsoft.com/office/drawing/2014/main" id="{03649691-0BC4-42BB-AFD3-4FF9FA1479F6}"/>
              </a:ext>
            </a:extLst>
          </p:cNvPr>
          <p:cNvSpPr txBox="1"/>
          <p:nvPr/>
        </p:nvSpPr>
        <p:spPr>
          <a:xfrm>
            <a:off x="4213282" y="2741639"/>
            <a:ext cx="7500551" cy="3785652"/>
          </a:xfrm>
          <a:prstGeom prst="rect">
            <a:avLst/>
          </a:prstGeom>
          <a:noFill/>
        </p:spPr>
        <p:txBody>
          <a:bodyPr wrap="square" rtlCol="0">
            <a:spAutoFit/>
          </a:bodyPr>
          <a:lstStyle/>
          <a:p>
            <a:r>
              <a:rPr lang="en-GB" sz="2000" b="1" dirty="0"/>
              <a:t>Shirt Front Sponsorship </a:t>
            </a:r>
            <a:r>
              <a:rPr lang="en-GB" sz="2000" dirty="0"/>
              <a:t>from £5000 +VAT</a:t>
            </a:r>
          </a:p>
          <a:p>
            <a:endParaRPr lang="en-GB" sz="2000" dirty="0"/>
          </a:p>
          <a:p>
            <a:r>
              <a:rPr lang="en-GB" sz="2000" b="1" dirty="0"/>
              <a:t>Shirt Back Sponsorship </a:t>
            </a:r>
            <a:r>
              <a:rPr lang="en-GB" sz="2000" dirty="0"/>
              <a:t>above number from £2000 +VAT</a:t>
            </a:r>
          </a:p>
          <a:p>
            <a:endParaRPr lang="en-GB" sz="2000" dirty="0"/>
          </a:p>
          <a:p>
            <a:r>
              <a:rPr lang="en-GB" sz="2000" b="1" dirty="0"/>
              <a:t>Shirt Back Sponsorship </a:t>
            </a:r>
            <a:r>
              <a:rPr lang="en-GB" sz="2000" dirty="0"/>
              <a:t>under number from £1500 +VAT</a:t>
            </a:r>
          </a:p>
          <a:p>
            <a:endParaRPr lang="en-GB" sz="2000" dirty="0"/>
          </a:p>
          <a:p>
            <a:r>
              <a:rPr lang="en-GB" sz="2000" b="1" dirty="0"/>
              <a:t>Sleeve Sponsorship </a:t>
            </a:r>
            <a:r>
              <a:rPr lang="en-GB" sz="2000" dirty="0"/>
              <a:t>from £1000 +VAT </a:t>
            </a:r>
          </a:p>
          <a:p>
            <a:endParaRPr lang="en-GB" sz="2000" dirty="0"/>
          </a:p>
          <a:p>
            <a:r>
              <a:rPr lang="en-GB" sz="2000" b="1" dirty="0"/>
              <a:t>Shoulder Sponsorship </a:t>
            </a:r>
            <a:r>
              <a:rPr lang="en-GB" sz="2000" dirty="0"/>
              <a:t>from £1000 +VAT</a:t>
            </a:r>
          </a:p>
          <a:p>
            <a:endParaRPr lang="en-GB" sz="2000" dirty="0"/>
          </a:p>
          <a:p>
            <a:r>
              <a:rPr lang="en-GB" sz="2000" b="1" dirty="0"/>
              <a:t>Warm Up Training Shirt </a:t>
            </a:r>
            <a:r>
              <a:rPr lang="en-GB" sz="2000" dirty="0"/>
              <a:t>from £1000 +VAT</a:t>
            </a:r>
          </a:p>
          <a:p>
            <a:endParaRPr lang="en-GB" sz="2000" dirty="0"/>
          </a:p>
        </p:txBody>
      </p:sp>
      <p:pic>
        <p:nvPicPr>
          <p:cNvPr id="13" name="Picture 12" descr="A close up of a sign&#10;&#10;Description automatically generated">
            <a:extLst>
              <a:ext uri="{FF2B5EF4-FFF2-40B4-BE49-F238E27FC236}">
                <a16:creationId xmlns:a16="http://schemas.microsoft.com/office/drawing/2014/main" id="{5E9918AD-AC96-424D-B0CA-1CE0C8CAA2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0049" y="2700702"/>
            <a:ext cx="454193" cy="477136"/>
          </a:xfrm>
          <a:prstGeom prst="rect">
            <a:avLst/>
          </a:prstGeom>
        </p:spPr>
      </p:pic>
      <p:pic>
        <p:nvPicPr>
          <p:cNvPr id="19" name="Picture 18" descr="A close up of a sign&#10;&#10;Description automatically generated">
            <a:extLst>
              <a:ext uri="{FF2B5EF4-FFF2-40B4-BE49-F238E27FC236}">
                <a16:creationId xmlns:a16="http://schemas.microsoft.com/office/drawing/2014/main" id="{785BCDB9-BED0-4C19-A5A2-061D12D0BA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0048" y="3311322"/>
            <a:ext cx="454193" cy="477136"/>
          </a:xfrm>
          <a:prstGeom prst="rect">
            <a:avLst/>
          </a:prstGeom>
        </p:spPr>
      </p:pic>
      <p:pic>
        <p:nvPicPr>
          <p:cNvPr id="20" name="Picture 19" descr="A close up of a sign&#10;&#10;Description automatically generated">
            <a:extLst>
              <a:ext uri="{FF2B5EF4-FFF2-40B4-BE49-F238E27FC236}">
                <a16:creationId xmlns:a16="http://schemas.microsoft.com/office/drawing/2014/main" id="{BABABD08-688F-4FA5-ABB0-BF4877B519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0048" y="3921942"/>
            <a:ext cx="454193" cy="477136"/>
          </a:xfrm>
          <a:prstGeom prst="rect">
            <a:avLst/>
          </a:prstGeom>
        </p:spPr>
      </p:pic>
      <p:pic>
        <p:nvPicPr>
          <p:cNvPr id="21" name="Picture 20" descr="A close up of a sign&#10;&#10;Description automatically generated">
            <a:extLst>
              <a:ext uri="{FF2B5EF4-FFF2-40B4-BE49-F238E27FC236}">
                <a16:creationId xmlns:a16="http://schemas.microsoft.com/office/drawing/2014/main" id="{900B5B9D-8E48-4236-98F6-5298231B72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0048" y="4532552"/>
            <a:ext cx="454193" cy="477136"/>
          </a:xfrm>
          <a:prstGeom prst="rect">
            <a:avLst/>
          </a:prstGeom>
        </p:spPr>
      </p:pic>
      <p:pic>
        <p:nvPicPr>
          <p:cNvPr id="22" name="Picture 21" descr="A close up of a sign&#10;&#10;Description automatically generated">
            <a:extLst>
              <a:ext uri="{FF2B5EF4-FFF2-40B4-BE49-F238E27FC236}">
                <a16:creationId xmlns:a16="http://schemas.microsoft.com/office/drawing/2014/main" id="{E61AE2B6-B2F7-40C2-9C70-7589327A70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0048" y="5143162"/>
            <a:ext cx="454193" cy="477136"/>
          </a:xfrm>
          <a:prstGeom prst="rect">
            <a:avLst/>
          </a:prstGeom>
        </p:spPr>
      </p:pic>
      <p:pic>
        <p:nvPicPr>
          <p:cNvPr id="23" name="Picture 22" descr="A close up of a sign&#10;&#10;Description automatically generated">
            <a:extLst>
              <a:ext uri="{FF2B5EF4-FFF2-40B4-BE49-F238E27FC236}">
                <a16:creationId xmlns:a16="http://schemas.microsoft.com/office/drawing/2014/main" id="{C65164F3-1D86-4ABC-BC87-D195AEA19A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0048" y="5753772"/>
            <a:ext cx="454193" cy="477136"/>
          </a:xfrm>
          <a:prstGeom prst="rect">
            <a:avLst/>
          </a:prstGeom>
        </p:spPr>
      </p:pic>
    </p:spTree>
    <p:extLst>
      <p:ext uri="{BB962C8B-B14F-4D97-AF65-F5344CB8AC3E}">
        <p14:creationId xmlns:p14="http://schemas.microsoft.com/office/powerpoint/2010/main" val="2270359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748EFD-2928-4977-9266-CAE27346BB54}"/>
              </a:ext>
            </a:extLst>
          </p:cNvPr>
          <p:cNvSpPr/>
          <p:nvPr/>
        </p:nvSpPr>
        <p:spPr>
          <a:xfrm>
            <a:off x="391886" y="382182"/>
            <a:ext cx="11443063" cy="6044744"/>
          </a:xfrm>
          <a:prstGeom prst="rect">
            <a:avLst/>
          </a:prstGeom>
          <a:noFill/>
          <a:ln w="76200">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83AA7F5D-9489-4662-A19F-FDD606F8067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987" b="90523" l="9804" r="89706">
                        <a14:foregroundMark x1="45915" y1="14869" x2="50980" y2="43954"/>
                        <a14:foregroundMark x1="50980" y1="43954" x2="55392" y2="50490"/>
                        <a14:foregroundMark x1="24837" y1="35458" x2="20752" y2="61601"/>
                        <a14:foregroundMark x1="20752" y1="61601" x2="29575" y2="65196"/>
                        <a14:foregroundMark x1="29575" y1="65196" x2="53431" y2="58333"/>
                        <a14:foregroundMark x1="53431" y1="58333" x2="68301" y2="48039"/>
                        <a14:foregroundMark x1="68301" y1="48039" x2="76634" y2="30392"/>
                        <a14:foregroundMark x1="76634" y1="30392" x2="72386" y2="21732"/>
                        <a14:foregroundMark x1="72386" y1="21732" x2="64706" y2="16503"/>
                        <a14:foregroundMark x1="64706" y1="16503" x2="51634" y2="15196"/>
                        <a14:foregroundMark x1="59804" y1="10458" x2="50654" y2="16667"/>
                        <a14:foregroundMark x1="50654" y1="16667" x2="41340" y2="28105"/>
                        <a14:foregroundMark x1="41340" y1="28105" x2="40523" y2="36928"/>
                        <a14:foregroundMark x1="40523" y1="36928" x2="51471" y2="42320"/>
                        <a14:foregroundMark x1="51471" y1="42320" x2="61765" y2="35294"/>
                        <a14:foregroundMark x1="61765" y1="35294" x2="66503" y2="25980"/>
                        <a14:foregroundMark x1="66503" y1="25980" x2="61111" y2="23203"/>
                        <a14:foregroundMark x1="35294" y1="27778" x2="30392" y2="50817"/>
                        <a14:foregroundMark x1="30392" y1="50817" x2="35948" y2="58660"/>
                        <a14:foregroundMark x1="35948" y1="58660" x2="48203" y2="53431"/>
                        <a14:foregroundMark x1="48203" y1="53431" x2="52288" y2="46078"/>
                        <a14:foregroundMark x1="52288" y1="46078" x2="45915" y2="42810"/>
                        <a14:foregroundMark x1="73693" y1="33170" x2="73856" y2="42974"/>
                        <a14:foregroundMark x1="73856" y1="42974" x2="69935" y2="50490"/>
                        <a14:foregroundMark x1="69935" y1="50490" x2="61765" y2="55882"/>
                        <a14:foregroundMark x1="61765" y1="55882" x2="54085" y2="66667"/>
                        <a14:foregroundMark x1="77124" y1="33170" x2="82680" y2="41667"/>
                        <a14:foregroundMark x1="30392" y1="85948" x2="51471" y2="90850"/>
                        <a14:foregroundMark x1="51471" y1="90850" x2="59641" y2="90686"/>
                        <a14:foregroundMark x1="59641" y1="90686" x2="51961" y2="86275"/>
                        <a14:foregroundMark x1="51961" y1="86275" x2="36111" y2="87418"/>
                        <a14:foregroundMark x1="27451" y1="39542" x2="22059" y2="47222"/>
                        <a14:foregroundMark x1="22059" y1="47222" x2="19118" y2="55556"/>
                        <a14:foregroundMark x1="19118" y1="55556" x2="21569" y2="63399"/>
                        <a14:foregroundMark x1="21569" y1="63399" x2="29575" y2="66503"/>
                        <a14:foregroundMark x1="29575" y1="66503" x2="33824" y2="66503"/>
                        <a14:foregroundMark x1="58007" y1="10948" x2="58007" y2="10948"/>
                        <a14:foregroundMark x1="58007" y1="10948" x2="66176" y2="8987"/>
                        <a14:foregroundMark x1="66176" y1="8987" x2="70752" y2="9150"/>
                      </a14:backgroundRemoval>
                    </a14:imgEffect>
                  </a14:imgLayer>
                </a14:imgProps>
              </a:ext>
            </a:extLst>
          </a:blip>
          <a:srcRect l="12944" t="6180" r="12035" b="19935"/>
          <a:stretch/>
        </p:blipFill>
        <p:spPr>
          <a:xfrm>
            <a:off x="6417011" y="4088464"/>
            <a:ext cx="2021874" cy="1603513"/>
          </a:xfrm>
          <a:prstGeom prst="rect">
            <a:avLst/>
          </a:prstGeom>
        </p:spPr>
      </p:pic>
      <p:grpSp>
        <p:nvGrpSpPr>
          <p:cNvPr id="15" name="Group 14">
            <a:extLst>
              <a:ext uri="{FF2B5EF4-FFF2-40B4-BE49-F238E27FC236}">
                <a16:creationId xmlns:a16="http://schemas.microsoft.com/office/drawing/2014/main" id="{729A91EA-F0CD-4418-8B15-74B1851C8DCC}"/>
              </a:ext>
            </a:extLst>
          </p:cNvPr>
          <p:cNvGrpSpPr/>
          <p:nvPr/>
        </p:nvGrpSpPr>
        <p:grpSpPr>
          <a:xfrm>
            <a:off x="6763549" y="1486993"/>
            <a:ext cx="3265816" cy="1872401"/>
            <a:chOff x="2985488" y="3816626"/>
            <a:chExt cx="3265816" cy="1872401"/>
          </a:xfrm>
        </p:grpSpPr>
        <p:pic>
          <p:nvPicPr>
            <p:cNvPr id="12" name="Picture 11">
              <a:extLst>
                <a:ext uri="{FF2B5EF4-FFF2-40B4-BE49-F238E27FC236}">
                  <a16:creationId xmlns:a16="http://schemas.microsoft.com/office/drawing/2014/main" id="{A53D1283-B1BC-4324-8B29-2600D74FF8C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77" b="94186" l="2667" r="96167">
                          <a14:foregroundMark x1="10500" y1="70640" x2="2667" y2="90988"/>
                          <a14:foregroundMark x1="6000" y1="88081" x2="36333" y2="61047"/>
                          <a14:foregroundMark x1="36333" y1="61047" x2="55167" y2="39244"/>
                          <a14:foregroundMark x1="55167" y1="39244" x2="82000" y2="21221"/>
                          <a14:foregroundMark x1="82000" y1="21221" x2="87000" y2="37209"/>
                          <a14:foregroundMark x1="87000" y1="37209" x2="79333" y2="46512"/>
                          <a14:foregroundMark x1="79333" y1="46512" x2="40000" y2="75000"/>
                          <a14:foregroundMark x1="76000" y1="11337" x2="84167" y2="7267"/>
                          <a14:foregroundMark x1="84167" y1="7267" x2="90500" y2="9012"/>
                          <a14:foregroundMark x1="96167" y1="33721" x2="96167" y2="40988"/>
                          <a14:foregroundMark x1="36667" y1="56105" x2="32000" y2="87791"/>
                          <a14:foregroundMark x1="32000" y1="87791" x2="29000" y2="94186"/>
                          <a14:foregroundMark x1="10667" y1="87209" x2="18500" y2="92733"/>
                          <a14:foregroundMark x1="18500" y1="92733" x2="21167" y2="93314"/>
                        </a14:backgroundRemoval>
                      </a14:imgEffect>
                    </a14:imgLayer>
                  </a14:imgProps>
                </a:ext>
              </a:extLst>
            </a:blip>
            <a:stretch>
              <a:fillRect/>
            </a:stretch>
          </p:blipFill>
          <p:spPr>
            <a:xfrm>
              <a:off x="2985488" y="3816626"/>
              <a:ext cx="3265816" cy="1872401"/>
            </a:xfrm>
            <a:prstGeom prst="rect">
              <a:avLst/>
            </a:prstGeom>
          </p:spPr>
        </p:pic>
        <p:sp>
          <p:nvSpPr>
            <p:cNvPr id="14" name="Rectangle 13">
              <a:extLst>
                <a:ext uri="{FF2B5EF4-FFF2-40B4-BE49-F238E27FC236}">
                  <a16:creationId xmlns:a16="http://schemas.microsoft.com/office/drawing/2014/main" id="{000A9BC7-CFB7-473D-9B2A-540F5094B0B1}"/>
                </a:ext>
              </a:extLst>
            </p:cNvPr>
            <p:cNvSpPr/>
            <p:nvPr/>
          </p:nvSpPr>
          <p:spPr>
            <a:xfrm rot="20204372">
              <a:off x="3703601" y="4367509"/>
              <a:ext cx="2411566" cy="665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3D7D93C2-93C3-43E7-9A59-0B42AD2F5E31}"/>
                </a:ext>
              </a:extLst>
            </p:cNvPr>
            <p:cNvSpPr txBox="1"/>
            <p:nvPr/>
          </p:nvSpPr>
          <p:spPr>
            <a:xfrm rot="20135532">
              <a:off x="3986200" y="4344833"/>
              <a:ext cx="1895734" cy="584775"/>
            </a:xfrm>
            <a:prstGeom prst="rect">
              <a:avLst/>
            </a:prstGeom>
            <a:solidFill>
              <a:schemeClr val="bg1"/>
            </a:solidFill>
          </p:spPr>
          <p:txBody>
            <a:bodyPr wrap="square" rtlCol="0">
              <a:spAutoFit/>
            </a:bodyPr>
            <a:lstStyle/>
            <a:p>
              <a:r>
                <a:rPr lang="en-GB" sz="3200" b="1" dirty="0"/>
                <a:t>SPONSOR</a:t>
              </a:r>
            </a:p>
          </p:txBody>
        </p:sp>
      </p:grpSp>
      <p:pic>
        <p:nvPicPr>
          <p:cNvPr id="19" name="Picture 18">
            <a:extLst>
              <a:ext uri="{FF2B5EF4-FFF2-40B4-BE49-F238E27FC236}">
                <a16:creationId xmlns:a16="http://schemas.microsoft.com/office/drawing/2014/main" id="{AB977D12-C37E-4FE5-BBF1-7FDF8FF6C9E5}"/>
              </a:ext>
            </a:extLst>
          </p:cNvPr>
          <p:cNvPicPr>
            <a:picLocks noChangeAspect="1"/>
          </p:cNvPicPr>
          <p:nvPr/>
        </p:nvPicPr>
        <p:blipFill rotWithShape="1">
          <a:blip r:embed="rId6"/>
          <a:srcRect l="38595" t="21280" r="23670" b="8290"/>
          <a:stretch/>
        </p:blipFill>
        <p:spPr>
          <a:xfrm>
            <a:off x="9013843" y="3281592"/>
            <a:ext cx="2475753" cy="2500576"/>
          </a:xfrm>
          <a:prstGeom prst="rect">
            <a:avLst/>
          </a:prstGeom>
          <a:ln w="38100">
            <a:solidFill>
              <a:schemeClr val="tx1"/>
            </a:solidFill>
          </a:ln>
        </p:spPr>
      </p:pic>
      <p:sp>
        <p:nvSpPr>
          <p:cNvPr id="21" name="TextBox 20">
            <a:extLst>
              <a:ext uri="{FF2B5EF4-FFF2-40B4-BE49-F238E27FC236}">
                <a16:creationId xmlns:a16="http://schemas.microsoft.com/office/drawing/2014/main" id="{ADA93824-FFF4-400B-A044-5C0B7635F0B2}"/>
              </a:ext>
            </a:extLst>
          </p:cNvPr>
          <p:cNvSpPr txBox="1"/>
          <p:nvPr/>
        </p:nvSpPr>
        <p:spPr>
          <a:xfrm>
            <a:off x="682905" y="578734"/>
            <a:ext cx="11152043" cy="707886"/>
          </a:xfrm>
          <a:prstGeom prst="rect">
            <a:avLst/>
          </a:prstGeom>
          <a:noFill/>
        </p:spPr>
        <p:txBody>
          <a:bodyPr wrap="square" rtlCol="0">
            <a:spAutoFit/>
          </a:bodyPr>
          <a:lstStyle/>
          <a:p>
            <a:r>
              <a:rPr lang="en-GB" sz="4000" b="1" dirty="0">
                <a:solidFill>
                  <a:srgbClr val="9900CC"/>
                </a:solidFill>
              </a:rPr>
              <a:t>PALATINATE/ HOME GAME SPONSORSHIP PACKAGE</a:t>
            </a:r>
          </a:p>
        </p:txBody>
      </p:sp>
      <p:sp>
        <p:nvSpPr>
          <p:cNvPr id="22" name="TextBox 21">
            <a:extLst>
              <a:ext uri="{FF2B5EF4-FFF2-40B4-BE49-F238E27FC236}">
                <a16:creationId xmlns:a16="http://schemas.microsoft.com/office/drawing/2014/main" id="{8F283174-D90F-41CF-A5E0-03C23D32E85E}"/>
              </a:ext>
            </a:extLst>
          </p:cNvPr>
          <p:cNvSpPr txBox="1"/>
          <p:nvPr/>
        </p:nvSpPr>
        <p:spPr>
          <a:xfrm>
            <a:off x="1306439" y="1420234"/>
            <a:ext cx="5110572" cy="5016758"/>
          </a:xfrm>
          <a:prstGeom prst="rect">
            <a:avLst/>
          </a:prstGeom>
          <a:noFill/>
        </p:spPr>
        <p:txBody>
          <a:bodyPr wrap="square" rtlCol="0">
            <a:spAutoFit/>
          </a:bodyPr>
          <a:lstStyle/>
          <a:p>
            <a:r>
              <a:rPr lang="en-GB" sz="2000" b="1" dirty="0"/>
              <a:t>Match sponsorship</a:t>
            </a:r>
          </a:p>
          <a:p>
            <a:endParaRPr lang="en-GB" sz="2000" dirty="0"/>
          </a:p>
          <a:p>
            <a:r>
              <a:rPr lang="en-GB" sz="2000" b="1" dirty="0"/>
              <a:t>Perimeter advertising board</a:t>
            </a:r>
            <a:r>
              <a:rPr lang="en-GB" sz="2000" dirty="0"/>
              <a:t> (whole season)</a:t>
            </a:r>
          </a:p>
          <a:p>
            <a:endParaRPr lang="en-GB" sz="2000" dirty="0"/>
          </a:p>
          <a:p>
            <a:r>
              <a:rPr lang="en-GB" sz="2000" b="1" dirty="0"/>
              <a:t>Match ball sponsorships </a:t>
            </a:r>
            <a:r>
              <a:rPr lang="en-GB" sz="2000" dirty="0"/>
              <a:t>for all home games throughout the season</a:t>
            </a:r>
            <a:endParaRPr lang="en-GB" sz="2000" b="1" dirty="0"/>
          </a:p>
          <a:p>
            <a:endParaRPr lang="en-GB" sz="2000" dirty="0"/>
          </a:p>
          <a:p>
            <a:r>
              <a:rPr lang="en-GB" sz="2000" b="1" dirty="0"/>
              <a:t>Team sheet and social media recognition </a:t>
            </a:r>
            <a:r>
              <a:rPr lang="en-GB" sz="2000" dirty="0"/>
              <a:t>for specified games</a:t>
            </a:r>
            <a:endParaRPr lang="en-GB" sz="2000" b="1" dirty="0"/>
          </a:p>
          <a:p>
            <a:endParaRPr lang="en-GB" sz="2000" b="1" dirty="0"/>
          </a:p>
          <a:p>
            <a:r>
              <a:rPr lang="en-GB" sz="2000" b="1" dirty="0"/>
              <a:t>Palatinate sponsor recognition </a:t>
            </a:r>
            <a:r>
              <a:rPr lang="en-GB" sz="2000" dirty="0"/>
              <a:t>on website  (whole season) </a:t>
            </a:r>
          </a:p>
          <a:p>
            <a:endParaRPr lang="en-GB" sz="2000" dirty="0"/>
          </a:p>
          <a:p>
            <a:endParaRPr lang="en-GB" sz="2000" dirty="0"/>
          </a:p>
          <a:p>
            <a:r>
              <a:rPr lang="en-GB" sz="2000" b="1" dirty="0"/>
              <a:t>COST</a:t>
            </a:r>
            <a:r>
              <a:rPr lang="en-GB" sz="2000" dirty="0"/>
              <a:t>: £2000 per season (+ cost of advertising board/printing services)</a:t>
            </a:r>
          </a:p>
        </p:txBody>
      </p:sp>
      <p:pic>
        <p:nvPicPr>
          <p:cNvPr id="24" name="Picture 23" descr="A close up of a sign&#10;&#10;Description automatically generated">
            <a:extLst>
              <a:ext uri="{FF2B5EF4-FFF2-40B4-BE49-F238E27FC236}">
                <a16:creationId xmlns:a16="http://schemas.microsoft.com/office/drawing/2014/main" id="{63C5B3C9-CA10-49F8-A5FD-03A740ACE5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3732" y="1420234"/>
            <a:ext cx="454193" cy="477136"/>
          </a:xfrm>
          <a:prstGeom prst="rect">
            <a:avLst/>
          </a:prstGeom>
        </p:spPr>
      </p:pic>
      <p:pic>
        <p:nvPicPr>
          <p:cNvPr id="25" name="Picture 24" descr="A close up of a sign&#10;&#10;Description automatically generated">
            <a:extLst>
              <a:ext uri="{FF2B5EF4-FFF2-40B4-BE49-F238E27FC236}">
                <a16:creationId xmlns:a16="http://schemas.microsoft.com/office/drawing/2014/main" id="{B2C82C78-1527-4A97-8B1E-1FBF15597C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3732" y="2025497"/>
            <a:ext cx="454193" cy="477136"/>
          </a:xfrm>
          <a:prstGeom prst="rect">
            <a:avLst/>
          </a:prstGeom>
        </p:spPr>
      </p:pic>
      <p:pic>
        <p:nvPicPr>
          <p:cNvPr id="26" name="Picture 25" descr="A close up of a sign&#10;&#10;Description automatically generated">
            <a:extLst>
              <a:ext uri="{FF2B5EF4-FFF2-40B4-BE49-F238E27FC236}">
                <a16:creationId xmlns:a16="http://schemas.microsoft.com/office/drawing/2014/main" id="{B7024CC6-CF2C-43C5-AED9-9DB9536B79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9581" y="2771630"/>
            <a:ext cx="454193" cy="477136"/>
          </a:xfrm>
          <a:prstGeom prst="rect">
            <a:avLst/>
          </a:prstGeom>
        </p:spPr>
      </p:pic>
      <p:pic>
        <p:nvPicPr>
          <p:cNvPr id="27" name="Picture 26" descr="A close up of a sign&#10;&#10;Description automatically generated">
            <a:extLst>
              <a:ext uri="{FF2B5EF4-FFF2-40B4-BE49-F238E27FC236}">
                <a16:creationId xmlns:a16="http://schemas.microsoft.com/office/drawing/2014/main" id="{EE63194C-6A64-4F50-901E-2B72479E7B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9581" y="3690045"/>
            <a:ext cx="454193" cy="477136"/>
          </a:xfrm>
          <a:prstGeom prst="rect">
            <a:avLst/>
          </a:prstGeom>
        </p:spPr>
      </p:pic>
      <p:pic>
        <p:nvPicPr>
          <p:cNvPr id="20" name="Picture 19" descr="A close up of a sign&#10;&#10;Description automatically generated">
            <a:extLst>
              <a:ext uri="{FF2B5EF4-FFF2-40B4-BE49-F238E27FC236}">
                <a16:creationId xmlns:a16="http://schemas.microsoft.com/office/drawing/2014/main" id="{A748CBAB-2121-4B67-BEF5-12ED55099C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9581" y="4528843"/>
            <a:ext cx="454193" cy="477136"/>
          </a:xfrm>
          <a:prstGeom prst="rect">
            <a:avLst/>
          </a:prstGeom>
        </p:spPr>
      </p:pic>
    </p:spTree>
    <p:extLst>
      <p:ext uri="{BB962C8B-B14F-4D97-AF65-F5344CB8AC3E}">
        <p14:creationId xmlns:p14="http://schemas.microsoft.com/office/powerpoint/2010/main" val="1239466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3B15D0-1229-4F4A-839A-384373FD6BF5}"/>
              </a:ext>
            </a:extLst>
          </p:cNvPr>
          <p:cNvSpPr/>
          <p:nvPr/>
        </p:nvSpPr>
        <p:spPr>
          <a:xfrm>
            <a:off x="391886" y="382182"/>
            <a:ext cx="11443063" cy="6044744"/>
          </a:xfrm>
          <a:prstGeom prst="rect">
            <a:avLst/>
          </a:prstGeom>
          <a:noFill/>
          <a:ln w="76200">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A9D0A685-8258-47D8-B60F-1998875C496E}"/>
              </a:ext>
            </a:extLst>
          </p:cNvPr>
          <p:cNvSpPr txBox="1"/>
          <p:nvPr/>
        </p:nvSpPr>
        <p:spPr>
          <a:xfrm>
            <a:off x="965200" y="457464"/>
            <a:ext cx="6766560" cy="707886"/>
          </a:xfrm>
          <a:prstGeom prst="rect">
            <a:avLst/>
          </a:prstGeom>
          <a:noFill/>
        </p:spPr>
        <p:txBody>
          <a:bodyPr wrap="square" rtlCol="0">
            <a:spAutoFit/>
          </a:bodyPr>
          <a:lstStyle/>
          <a:p>
            <a:r>
              <a:rPr lang="en-GB" sz="4000" b="1" dirty="0">
                <a:solidFill>
                  <a:srgbClr val="9900CC"/>
                </a:solidFill>
              </a:rPr>
              <a:t>Match Day Sponsorship</a:t>
            </a:r>
          </a:p>
        </p:txBody>
      </p:sp>
      <p:pic>
        <p:nvPicPr>
          <p:cNvPr id="2054" name="Picture 6" descr="Image result for durham city rugby club">
            <a:extLst>
              <a:ext uri="{FF2B5EF4-FFF2-40B4-BE49-F238E27FC236}">
                <a16:creationId xmlns:a16="http://schemas.microsoft.com/office/drawing/2014/main" id="{7C1DEEA9-BF3A-40B0-B6E6-C7EB496A23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73" t="12398" b="5897"/>
          <a:stretch/>
        </p:blipFill>
        <p:spPr bwMode="auto">
          <a:xfrm>
            <a:off x="7084589" y="3302340"/>
            <a:ext cx="4431508" cy="25286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1E1D025A-2319-454F-8EC2-4083580F46E8}"/>
              </a:ext>
            </a:extLst>
          </p:cNvPr>
          <p:cNvSpPr txBox="1"/>
          <p:nvPr/>
        </p:nvSpPr>
        <p:spPr>
          <a:xfrm>
            <a:off x="965200" y="1126139"/>
            <a:ext cx="6166008" cy="5016758"/>
          </a:xfrm>
          <a:prstGeom prst="rect">
            <a:avLst/>
          </a:prstGeom>
          <a:noFill/>
        </p:spPr>
        <p:txBody>
          <a:bodyPr wrap="square" rtlCol="0">
            <a:spAutoFit/>
          </a:bodyPr>
          <a:lstStyle/>
          <a:p>
            <a:r>
              <a:rPr lang="en-GB" sz="2000" dirty="0"/>
              <a:t>Present</a:t>
            </a:r>
            <a:r>
              <a:rPr lang="en-GB" sz="2000" b="1" dirty="0"/>
              <a:t> Man of the Match </a:t>
            </a:r>
            <a:r>
              <a:rPr lang="en-GB" sz="2000" dirty="0"/>
              <a:t>awards</a:t>
            </a:r>
          </a:p>
          <a:p>
            <a:endParaRPr lang="en-GB" sz="2000" dirty="0"/>
          </a:p>
          <a:p>
            <a:endParaRPr lang="en-GB" sz="2000" dirty="0"/>
          </a:p>
          <a:p>
            <a:r>
              <a:rPr lang="en-GB" sz="2000" dirty="0"/>
              <a:t>Sponsor recognition over the PA </a:t>
            </a:r>
          </a:p>
          <a:p>
            <a:endParaRPr lang="en-GB" sz="2000" dirty="0"/>
          </a:p>
          <a:p>
            <a:r>
              <a:rPr lang="en-GB" sz="2000" dirty="0"/>
              <a:t>Opportunity to provide </a:t>
            </a:r>
            <a:r>
              <a:rPr lang="en-GB" sz="2000" b="1" dirty="0"/>
              <a:t>pop up displays, banners and marketing materials </a:t>
            </a:r>
            <a:r>
              <a:rPr lang="en-GB" sz="2000" dirty="0"/>
              <a:t>at home games as well as during match-days on campus. </a:t>
            </a:r>
          </a:p>
          <a:p>
            <a:endParaRPr lang="en-GB" sz="2000" dirty="0"/>
          </a:p>
          <a:p>
            <a:endParaRPr lang="en-GB" sz="2000" dirty="0"/>
          </a:p>
          <a:p>
            <a:r>
              <a:rPr lang="en-GB" sz="2000" dirty="0"/>
              <a:t>Marketing exposure to up to 5000 students per game.</a:t>
            </a:r>
          </a:p>
          <a:p>
            <a:endParaRPr lang="en-GB" sz="2000" dirty="0"/>
          </a:p>
          <a:p>
            <a:r>
              <a:rPr lang="en-GB" sz="2000" dirty="0"/>
              <a:t>Opportunity to split gate receipts and match our charitable donations (DURFC vs Exeter raised over £12,000 in gate receipts in 2021-2022).</a:t>
            </a:r>
          </a:p>
          <a:p>
            <a:endParaRPr lang="en-GB" sz="2000" dirty="0"/>
          </a:p>
        </p:txBody>
      </p:sp>
      <p:pic>
        <p:nvPicPr>
          <p:cNvPr id="11" name="Picture 10" descr="A close up of a sign&#10;&#10;Description automatically generated">
            <a:extLst>
              <a:ext uri="{FF2B5EF4-FFF2-40B4-BE49-F238E27FC236}">
                <a16:creationId xmlns:a16="http://schemas.microsoft.com/office/drawing/2014/main" id="{FFDD9797-1A2B-4F46-9616-CCF65A3861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751" y="1119495"/>
            <a:ext cx="454193" cy="477136"/>
          </a:xfrm>
          <a:prstGeom prst="rect">
            <a:avLst/>
          </a:prstGeom>
        </p:spPr>
      </p:pic>
      <p:pic>
        <p:nvPicPr>
          <p:cNvPr id="13" name="Picture 12" descr="A close up of a sign&#10;&#10;Description automatically generated">
            <a:extLst>
              <a:ext uri="{FF2B5EF4-FFF2-40B4-BE49-F238E27FC236}">
                <a16:creationId xmlns:a16="http://schemas.microsoft.com/office/drawing/2014/main" id="{FA2C44FF-50A6-4B52-981D-40E437FACA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751" y="2056295"/>
            <a:ext cx="454193" cy="477136"/>
          </a:xfrm>
          <a:prstGeom prst="rect">
            <a:avLst/>
          </a:prstGeom>
        </p:spPr>
      </p:pic>
      <p:pic>
        <p:nvPicPr>
          <p:cNvPr id="14" name="Picture 13" descr="A close up of a sign&#10;&#10;Description automatically generated">
            <a:extLst>
              <a:ext uri="{FF2B5EF4-FFF2-40B4-BE49-F238E27FC236}">
                <a16:creationId xmlns:a16="http://schemas.microsoft.com/office/drawing/2014/main" id="{28BF6CD6-9CBB-4DC3-888F-F9B6F89EE8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307" y="2935945"/>
            <a:ext cx="454193" cy="477136"/>
          </a:xfrm>
          <a:prstGeom prst="rect">
            <a:avLst/>
          </a:prstGeom>
        </p:spPr>
      </p:pic>
      <p:pic>
        <p:nvPicPr>
          <p:cNvPr id="15" name="Picture 14" descr="A close up of a sign&#10;&#10;Description automatically generated">
            <a:extLst>
              <a:ext uri="{FF2B5EF4-FFF2-40B4-BE49-F238E27FC236}">
                <a16:creationId xmlns:a16="http://schemas.microsoft.com/office/drawing/2014/main" id="{D82BA157-4E39-4132-B53D-737DF3C672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307" y="4185806"/>
            <a:ext cx="454193" cy="477136"/>
          </a:xfrm>
          <a:prstGeom prst="rect">
            <a:avLst/>
          </a:prstGeom>
        </p:spPr>
      </p:pic>
      <p:pic>
        <p:nvPicPr>
          <p:cNvPr id="16" name="Picture 15" descr="A close up of a sign&#10;&#10;Description automatically generated">
            <a:extLst>
              <a:ext uri="{FF2B5EF4-FFF2-40B4-BE49-F238E27FC236}">
                <a16:creationId xmlns:a16="http://schemas.microsoft.com/office/drawing/2014/main" id="{89727267-4570-486F-9160-05EC0ED951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157" y="5047235"/>
            <a:ext cx="454193" cy="477136"/>
          </a:xfrm>
          <a:prstGeom prst="rect">
            <a:avLst/>
          </a:prstGeom>
        </p:spPr>
      </p:pic>
      <p:sp>
        <p:nvSpPr>
          <p:cNvPr id="2" name="TextBox 1">
            <a:extLst>
              <a:ext uri="{FF2B5EF4-FFF2-40B4-BE49-F238E27FC236}">
                <a16:creationId xmlns:a16="http://schemas.microsoft.com/office/drawing/2014/main" id="{5F9B4A66-BF00-40B9-BF89-491824F520AA}"/>
              </a:ext>
            </a:extLst>
          </p:cNvPr>
          <p:cNvSpPr txBox="1"/>
          <p:nvPr/>
        </p:nvSpPr>
        <p:spPr>
          <a:xfrm>
            <a:off x="965200" y="5858708"/>
            <a:ext cx="3159815" cy="677108"/>
          </a:xfrm>
          <a:prstGeom prst="rect">
            <a:avLst/>
          </a:prstGeom>
          <a:noFill/>
        </p:spPr>
        <p:txBody>
          <a:bodyPr wrap="square" rtlCol="0">
            <a:spAutoFit/>
          </a:bodyPr>
          <a:lstStyle/>
          <a:p>
            <a:r>
              <a:rPr lang="en-GB" sz="2000" b="1" dirty="0"/>
              <a:t>COST</a:t>
            </a:r>
            <a:r>
              <a:rPr lang="en-GB" sz="2000" dirty="0"/>
              <a:t>: On enquiry</a:t>
            </a:r>
          </a:p>
          <a:p>
            <a:endParaRPr lang="en-GB" dirty="0"/>
          </a:p>
        </p:txBody>
      </p:sp>
      <p:pic>
        <p:nvPicPr>
          <p:cNvPr id="3" name="Picture 2">
            <a:extLst>
              <a:ext uri="{FF2B5EF4-FFF2-40B4-BE49-F238E27FC236}">
                <a16:creationId xmlns:a16="http://schemas.microsoft.com/office/drawing/2014/main" id="{C9760024-433C-6246-9328-50DE6C5B4024}"/>
              </a:ext>
            </a:extLst>
          </p:cNvPr>
          <p:cNvPicPr>
            <a:picLocks noChangeAspect="1"/>
          </p:cNvPicPr>
          <p:nvPr/>
        </p:nvPicPr>
        <p:blipFill>
          <a:blip r:embed="rId4"/>
          <a:stretch>
            <a:fillRect/>
          </a:stretch>
        </p:blipFill>
        <p:spPr>
          <a:xfrm>
            <a:off x="7131208" y="684746"/>
            <a:ext cx="4499039" cy="24134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6693358"/>
      </p:ext>
    </p:extLst>
  </p:cSld>
  <p:clrMapOvr>
    <a:masterClrMapping/>
  </p:clrMapOvr>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15868</TotalTime>
  <Words>1271</Words>
  <Application>Microsoft Macintosh PowerPoint</Application>
  <PresentationFormat>Widescreen</PresentationFormat>
  <Paragraphs>184</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Abadi</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 fowles</dc:creator>
  <cp:lastModifiedBy>KERSHAW, OLLIE P.L. (Student)</cp:lastModifiedBy>
  <cp:revision>25</cp:revision>
  <dcterms:created xsi:type="dcterms:W3CDTF">2019-07-31T08:16:39Z</dcterms:created>
  <dcterms:modified xsi:type="dcterms:W3CDTF">2023-05-16T15:11:37Z</dcterms:modified>
</cp:coreProperties>
</file>